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5" r:id="rId3"/>
    <p:sldId id="256" r:id="rId4"/>
    <p:sldId id="257" r:id="rId5"/>
    <p:sldId id="258" r:id="rId6"/>
    <p:sldId id="259" r:id="rId7"/>
    <p:sldId id="260" r:id="rId8"/>
    <p:sldId id="263" r:id="rId9"/>
    <p:sldId id="264" r:id="rId1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67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fonts.google.com/specimen/IBM+Plex+Sans+Condensed" TargetMode="External"/><Relationship Id="rId2" Type="http://schemas.openxmlformats.org/officeDocument/2006/relationships/hyperlink" Target="https://fonts.google.com/specimen/IBM+Plex+Sans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75BE2B-64C4-4714-A847-604543D112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68400"/>
            <a:ext cx="9144000" cy="2387600"/>
          </a:xfrm>
        </p:spPr>
        <p:txBody>
          <a:bodyPr anchor="b">
            <a:normAutofit/>
          </a:bodyPr>
          <a:lstStyle>
            <a:lvl1pPr algn="ctr">
              <a:defRPr sz="5400">
                <a:latin typeface="IBM Plex Sans Condensed SemiBol" panose="020B0706050203000203" pitchFamily="34" charset="0"/>
              </a:defRPr>
            </a:lvl1pPr>
          </a:lstStyle>
          <a:p>
            <a:endParaRPr lang="de-CH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07C6EB1-8CA6-40CD-836C-33E9B1228B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IBM Plex Sans" panose="020B050305020300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495348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DD6BCB-21A8-48EA-9594-284464AEE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23318"/>
            <a:ext cx="10515600" cy="1123200"/>
          </a:xfrm>
        </p:spPr>
        <p:txBody>
          <a:bodyPr/>
          <a:lstStyle>
            <a:lvl1pPr>
              <a:defRPr>
                <a:latin typeface="IBM Plex Sans Condensed SemiBol" panose="020B0706050203000203" pitchFamily="34" charset="0"/>
              </a:defRPr>
            </a:lvl1pPr>
          </a:lstStyle>
          <a:p>
            <a:r>
              <a:rPr lang="de-DE" dirty="0"/>
              <a:t>Mastertitelformat bearbeiten</a:t>
            </a:r>
            <a:endParaRPr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9C873A0-DAD7-4B20-B858-F62721068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46518"/>
            <a:ext cx="10515600" cy="4387900"/>
          </a:xfrm>
        </p:spPr>
        <p:txBody>
          <a:bodyPr/>
          <a:lstStyle>
            <a:lvl1pPr>
              <a:defRPr>
                <a:latin typeface="IBM Plex Sans" panose="020B0503050203000203" pitchFamily="34" charset="0"/>
              </a:defRPr>
            </a:lvl1pPr>
            <a:lvl2pPr>
              <a:defRPr>
                <a:latin typeface="IBM Plex Sans" panose="020B0503050203000203" pitchFamily="34" charset="0"/>
              </a:defRPr>
            </a:lvl2pPr>
            <a:lvl3pPr>
              <a:defRPr>
                <a:latin typeface="IBM Plex Sans" panose="020B0503050203000203" pitchFamily="34" charset="0"/>
              </a:defRPr>
            </a:lvl3pPr>
            <a:lvl4pPr>
              <a:defRPr>
                <a:latin typeface="IBM Plex Sans" panose="020B0503050203000203" pitchFamily="34" charset="0"/>
              </a:defRPr>
            </a:lvl4pPr>
            <a:lvl5pPr>
              <a:defRPr>
                <a:latin typeface="IBM Plex Sans" panose="020B0503050203000203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94441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A83485-0215-4594-803A-90BD3442B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  <a:endParaRPr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48FBB79-73E8-4D2E-83E3-6D6072EF22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2249864"/>
            <a:ext cx="5181600" cy="4351338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4A24B0D-C51F-42D8-81B7-C5BE362167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2244726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3804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935303-64BF-4EE7-A7A2-DE1F25AFC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511E4C6-1642-4014-A005-58A5A3D0F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EB6F298-7B8E-4334-BF86-C4979C11E7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415740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6759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75BE2B-64C4-4714-A847-604543D1126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68400"/>
            <a:ext cx="9144000" cy="2387600"/>
          </a:xfrm>
        </p:spPr>
        <p:txBody>
          <a:bodyPr anchor="b">
            <a:normAutofit/>
          </a:bodyPr>
          <a:lstStyle>
            <a:lvl1pPr algn="ctr">
              <a:defRPr sz="5400">
                <a:latin typeface="IBM Plex Sans Condensed SemiBol" panose="020B0706050203000203" pitchFamily="34" charset="0"/>
              </a:defRPr>
            </a:lvl1pPr>
          </a:lstStyle>
          <a:p>
            <a:r>
              <a:rPr lang="de-DE" dirty="0"/>
              <a:t>Besten Dank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139479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DD6BCB-21A8-48EA-9594-284464AEE0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158818"/>
            <a:ext cx="10515600" cy="1325563"/>
          </a:xfrm>
        </p:spPr>
        <p:txBody>
          <a:bodyPr/>
          <a:lstStyle>
            <a:lvl1pPr>
              <a:defRPr>
                <a:latin typeface="IBM Plex Sans Condensed SemiBol" panose="020B0706050203000203" pitchFamily="34" charset="0"/>
              </a:defRPr>
            </a:lvl1pPr>
          </a:lstStyle>
          <a:p>
            <a:r>
              <a:rPr lang="de-DE" dirty="0"/>
              <a:t>Bildicons 1</a:t>
            </a:r>
            <a:endParaRPr lang="de-CH" dirty="0"/>
          </a:p>
        </p:txBody>
      </p:sp>
      <p:pic>
        <p:nvPicPr>
          <p:cNvPr id="7" name="Grafik 6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4D20529D-8B9A-45E0-836B-E307C98AA4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10" y="2665931"/>
            <a:ext cx="1251857" cy="1483845"/>
          </a:xfrm>
          <a:prstGeom prst="rect">
            <a:avLst/>
          </a:prstGeom>
        </p:spPr>
      </p:pic>
      <p:pic>
        <p:nvPicPr>
          <p:cNvPr id="11" name="Grafik 10" descr="Ein Bild, das Baum enthält.&#10;&#10;Automatisch generierte Beschreibung">
            <a:extLst>
              <a:ext uri="{FF2B5EF4-FFF2-40B4-BE49-F238E27FC236}">
                <a16:creationId xmlns:a16="http://schemas.microsoft.com/office/drawing/2014/main" id="{EB5127D7-3BE8-4B05-B0CE-6C68A758DC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661" y="2665930"/>
            <a:ext cx="840781" cy="1483845"/>
          </a:xfrm>
          <a:prstGeom prst="rect">
            <a:avLst/>
          </a:prstGeom>
        </p:spPr>
      </p:pic>
      <p:pic>
        <p:nvPicPr>
          <p:cNvPr id="15" name="Grafik 14" descr="Ein Bild, das Computer, Tisch enthält.&#10;&#10;Automatisch generierte Beschreibung">
            <a:extLst>
              <a:ext uri="{FF2B5EF4-FFF2-40B4-BE49-F238E27FC236}">
                <a16:creationId xmlns:a16="http://schemas.microsoft.com/office/drawing/2014/main" id="{4565B370-C365-4E61-93C9-A22EEDF5F65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337" y="2665931"/>
            <a:ext cx="684394" cy="1483845"/>
          </a:xfrm>
          <a:prstGeom prst="rect">
            <a:avLst/>
          </a:prstGeom>
        </p:spPr>
      </p:pic>
      <p:pic>
        <p:nvPicPr>
          <p:cNvPr id="19" name="Grafik 18" descr="Ein Bild, das Uhr, Schild enthält.&#10;&#10;Automatisch generierte Beschreibung">
            <a:extLst>
              <a:ext uri="{FF2B5EF4-FFF2-40B4-BE49-F238E27FC236}">
                <a16:creationId xmlns:a16="http://schemas.microsoft.com/office/drawing/2014/main" id="{57F920C8-B7ED-4209-9F0D-1EF16E41F0A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620" y="2665931"/>
            <a:ext cx="1313898" cy="1498600"/>
          </a:xfrm>
          <a:prstGeom prst="rect">
            <a:avLst/>
          </a:prstGeom>
        </p:spPr>
      </p:pic>
      <p:pic>
        <p:nvPicPr>
          <p:cNvPr id="23" name="Grafik 22" descr="Ein Bild, das Objekt, Licht, Lampe, Computer enthält.&#10;&#10;Automatisch generierte Beschreibung">
            <a:extLst>
              <a:ext uri="{FF2B5EF4-FFF2-40B4-BE49-F238E27FC236}">
                <a16:creationId xmlns:a16="http://schemas.microsoft.com/office/drawing/2014/main" id="{163B5044-125A-461D-9D7F-5AD9E43B8A2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406" y="2665931"/>
            <a:ext cx="594417" cy="1498600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3196527F-9406-4870-9E8A-D1EFA0F2524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454" y="4331323"/>
            <a:ext cx="1251313" cy="1483200"/>
          </a:xfrm>
          <a:prstGeom prst="rect">
            <a:avLst/>
          </a:prstGeom>
        </p:spPr>
      </p:pic>
      <p:pic>
        <p:nvPicPr>
          <p:cNvPr id="32" name="Grafik 31">
            <a:extLst>
              <a:ext uri="{FF2B5EF4-FFF2-40B4-BE49-F238E27FC236}">
                <a16:creationId xmlns:a16="http://schemas.microsoft.com/office/drawing/2014/main" id="{B980EDC8-81DD-4DC1-ADF7-B6F512EC52A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902" y="4331323"/>
            <a:ext cx="840415" cy="1483200"/>
          </a:xfrm>
          <a:prstGeom prst="rect">
            <a:avLst/>
          </a:prstGeom>
        </p:spPr>
      </p:pic>
      <p:pic>
        <p:nvPicPr>
          <p:cNvPr id="34" name="Grafik 33">
            <a:extLst>
              <a:ext uri="{FF2B5EF4-FFF2-40B4-BE49-F238E27FC236}">
                <a16:creationId xmlns:a16="http://schemas.microsoft.com/office/drawing/2014/main" id="{418357EF-ECAC-446F-9309-86A40B572D2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338" y="4373620"/>
            <a:ext cx="684096" cy="1483200"/>
          </a:xfrm>
          <a:prstGeom prst="rect">
            <a:avLst/>
          </a:prstGeom>
        </p:spPr>
      </p:pic>
      <p:pic>
        <p:nvPicPr>
          <p:cNvPr id="36" name="Grafik 35" descr="Ein Bild, das Uhr, Schild enthält.&#10;&#10;Automatisch generierte Beschreibung">
            <a:extLst>
              <a:ext uri="{FF2B5EF4-FFF2-40B4-BE49-F238E27FC236}">
                <a16:creationId xmlns:a16="http://schemas.microsoft.com/office/drawing/2014/main" id="{8113ED2B-DA1E-40F4-BFCE-8AB6ABDB177A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259" y="4331323"/>
            <a:ext cx="1313022" cy="1497600"/>
          </a:xfrm>
          <a:prstGeom prst="rect">
            <a:avLst/>
          </a:prstGeom>
        </p:spPr>
      </p:pic>
      <p:pic>
        <p:nvPicPr>
          <p:cNvPr id="38" name="Grafik 37" descr="Ein Bild, das Licht, Lampe, Tisch, Computer enthält.&#10;&#10;Automatisch generierte Beschreibung">
            <a:extLst>
              <a:ext uri="{FF2B5EF4-FFF2-40B4-BE49-F238E27FC236}">
                <a16:creationId xmlns:a16="http://schemas.microsoft.com/office/drawing/2014/main" id="{D4F508CE-377E-4728-A97C-A9DBA067AA8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31803" y="4373620"/>
            <a:ext cx="594020" cy="149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556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DD6BCB-21A8-48EA-9594-284464AEE0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158818"/>
            <a:ext cx="10515600" cy="1325563"/>
          </a:xfrm>
        </p:spPr>
        <p:txBody>
          <a:bodyPr/>
          <a:lstStyle>
            <a:lvl1pPr>
              <a:defRPr>
                <a:latin typeface="IBM Plex Sans Condensed SemiBol" panose="020B0706050203000203" pitchFamily="34" charset="0"/>
              </a:defRPr>
            </a:lvl1pPr>
          </a:lstStyle>
          <a:p>
            <a:r>
              <a:rPr lang="de-DE" dirty="0"/>
              <a:t>Schriften</a:t>
            </a:r>
            <a:endParaRPr lang="de-CH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9C873A0-DAD7-4B20-B858-F62721068B6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793075"/>
            <a:ext cx="10515600" cy="3383887"/>
          </a:xfrm>
        </p:spPr>
        <p:txBody>
          <a:bodyPr/>
          <a:lstStyle>
            <a:lvl1pPr marL="0" indent="0">
              <a:buNone/>
              <a:defRPr>
                <a:latin typeface="IBM Plex Sans" panose="020B0503050203000203" pitchFamily="34" charset="0"/>
              </a:defRPr>
            </a:lvl1pPr>
            <a:lvl2pPr>
              <a:defRPr>
                <a:latin typeface="IBM Plex Sans" panose="020B0503050203000203" pitchFamily="34" charset="0"/>
              </a:defRPr>
            </a:lvl2pPr>
            <a:lvl3pPr>
              <a:defRPr>
                <a:latin typeface="IBM Plex Sans" panose="020B0503050203000203" pitchFamily="34" charset="0"/>
              </a:defRPr>
            </a:lvl3pPr>
            <a:lvl4pPr>
              <a:defRPr>
                <a:latin typeface="IBM Plex Sans" panose="020B0503050203000203" pitchFamily="34" charset="0"/>
              </a:defRPr>
            </a:lvl4pPr>
            <a:lvl5pPr>
              <a:defRPr>
                <a:latin typeface="IBM Plex Sans" panose="020B0503050203000203" pitchFamily="34" charset="0"/>
              </a:defRPr>
            </a:lvl5pPr>
          </a:lstStyle>
          <a:p>
            <a:pPr lvl="0"/>
            <a:r>
              <a:rPr lang="de-DE" dirty="0"/>
              <a:t>Überschrift: IBM </a:t>
            </a:r>
            <a:r>
              <a:rPr lang="de-DE" dirty="0" err="1"/>
              <a:t>Plex</a:t>
            </a:r>
            <a:r>
              <a:rPr lang="de-DE" dirty="0"/>
              <a:t> Sans </a:t>
            </a:r>
            <a:r>
              <a:rPr lang="de-DE" dirty="0" err="1"/>
              <a:t>Condensd</a:t>
            </a:r>
            <a:r>
              <a:rPr lang="de-DE" dirty="0"/>
              <a:t> </a:t>
            </a:r>
            <a:r>
              <a:rPr lang="de-DE" dirty="0" err="1"/>
              <a:t>Bold</a:t>
            </a:r>
            <a:br>
              <a:rPr lang="de-DE" dirty="0"/>
            </a:br>
            <a:r>
              <a:rPr lang="de-DE" dirty="0"/>
              <a:t>Free </a:t>
            </a:r>
            <a:r>
              <a:rPr lang="de-DE" dirty="0" err="1"/>
              <a:t>download</a:t>
            </a:r>
            <a:r>
              <a:rPr lang="de-DE" dirty="0"/>
              <a:t>:</a:t>
            </a:r>
          </a:p>
          <a:p>
            <a:pPr lvl="0"/>
            <a:r>
              <a:rPr lang="de-CH" dirty="0">
                <a:hlinkClick r:id="rId2"/>
              </a:rPr>
              <a:t>https://fonts.google.com/specimen/IBM+Plex+Sans</a:t>
            </a:r>
            <a:endParaRPr lang="de-DE" dirty="0"/>
          </a:p>
          <a:p>
            <a:pPr lvl="0"/>
            <a:endParaRPr lang="de-DE" dirty="0"/>
          </a:p>
          <a:p>
            <a:pPr lvl="0"/>
            <a:r>
              <a:rPr lang="de-DE" dirty="0"/>
              <a:t>Text: IBM </a:t>
            </a:r>
            <a:r>
              <a:rPr lang="de-DE" dirty="0" err="1"/>
              <a:t>Plex</a:t>
            </a:r>
            <a:r>
              <a:rPr lang="de-DE" dirty="0"/>
              <a:t> Sans Regular</a:t>
            </a:r>
          </a:p>
          <a:p>
            <a:pPr lvl="0"/>
            <a:r>
              <a:rPr lang="de-DE" dirty="0"/>
              <a:t>Free </a:t>
            </a:r>
            <a:r>
              <a:rPr lang="de-DE" dirty="0" err="1"/>
              <a:t>download</a:t>
            </a:r>
            <a:r>
              <a:rPr lang="de-DE" dirty="0"/>
              <a:t>:</a:t>
            </a:r>
          </a:p>
          <a:p>
            <a:pPr lvl="0"/>
            <a:r>
              <a:rPr lang="de-CH" dirty="0">
                <a:hlinkClick r:id="rId3"/>
              </a:rPr>
              <a:t>https://fonts.google.com/specimen/IBM+Plex+Sans+Condensed</a:t>
            </a:r>
            <a:endParaRPr lang="de-DE" dirty="0"/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58660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1921432-FCE7-4439-9449-EDB41FB79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22363"/>
            <a:ext cx="10515600" cy="11223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de-CH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704E07A-74A7-4D1F-9994-B35C7EAD0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427316"/>
            <a:ext cx="10515600" cy="39734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4D890AA-3E1B-413E-8AFE-537560529361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7387"/>
            <a:ext cx="3517018" cy="934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074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9" r:id="rId3"/>
    <p:sldLayoutId id="2147483683" r:id="rId4"/>
    <p:sldLayoutId id="2147483655" r:id="rId5"/>
    <p:sldLayoutId id="2147483677" r:id="rId6"/>
    <p:sldLayoutId id="2147483660" r:id="rId7"/>
    <p:sldLayoutId id="214748367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IBM Plex Sans Condensed SemiBol" panose="020B070605020300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IBM Plex Sans" panose="020B050305020300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IBM Plex Sans" panose="020B050305020300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IBM Plex Sans" panose="020B050305020300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IBM Plex Sans" panose="020B050305020300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IBM Plex Sans" panose="020B050305020300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8A1118FA-3872-C508-F1BC-9EE0DBE3EF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030" y="3006944"/>
            <a:ext cx="5761219" cy="254834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8A83DFE5-590B-6AC4-62C1-B83E7F74EA38}"/>
              </a:ext>
            </a:extLst>
          </p:cNvPr>
          <p:cNvSpPr txBox="1"/>
          <p:nvPr/>
        </p:nvSpPr>
        <p:spPr>
          <a:xfrm>
            <a:off x="977030" y="1302707"/>
            <a:ext cx="9457151" cy="1328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  <a:buNone/>
            </a:pPr>
            <a:r>
              <a:rPr lang="de-CH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Report Grenzschutz</a:t>
            </a:r>
            <a:endParaRPr lang="de-CH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>
              <a:spcAft>
                <a:spcPts val="3000"/>
              </a:spcAft>
              <a:buNone/>
            </a:pPr>
            <a:r>
              <a:rPr lang="de-CH" sz="1800" dirty="0">
                <a:solidFill>
                  <a:srgbClr val="5A7A2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Der Grenzschutz entlang der Wertschöpfungskette der Schweizer Land- und Ernährungswirtschaft: Wissen, Einordnungen und Empfehlungen.</a:t>
            </a:r>
            <a:endParaRPr lang="de-CH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BAC737DF-8B3C-1004-D5D1-CE2D116C4910}"/>
              </a:ext>
            </a:extLst>
          </p:cNvPr>
          <p:cNvSpPr txBox="1"/>
          <p:nvPr/>
        </p:nvSpPr>
        <p:spPr>
          <a:xfrm>
            <a:off x="7014575" y="2631276"/>
            <a:ext cx="3607496" cy="3893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buNone/>
            </a:pPr>
            <a:r>
              <a:rPr lang="de-CH" sz="1800" dirty="0">
                <a:effectLst/>
                <a:latin typeface="IBM Plex Sans" panose="020B0503050203000203" pitchFamily="34" charset="0"/>
                <a:ea typeface="Calibri" panose="020F0502020204030204" pitchFamily="34" charset="0"/>
              </a:rPr>
              <a:t>Der Report betrachtet den Grenzschutz entlang der gesamten Wertschöpfungskette: vom Erntegut der Bäuerinnen und Bauern über die erste und zweite Verarbeitungsstufe bis zum Endverkaufspunkt im In- und Ausland. Er stützt sich auf öffentlich zugängliche Statistiken des Bundes, auf Branchendaten sowie auf Arbeiten der OECD und der Forschung. </a:t>
            </a:r>
          </a:p>
        </p:txBody>
      </p:sp>
    </p:spTree>
    <p:extLst>
      <p:ext uri="{BB962C8B-B14F-4D97-AF65-F5344CB8AC3E}">
        <p14:creationId xmlns:p14="http://schemas.microsoft.com/office/powerpoint/2010/main" val="1003886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209F8-6438-FCD6-3B19-39EAC09FE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8C424B4-D201-F440-0A2A-FD7BE3D04E25}"/>
              </a:ext>
            </a:extLst>
          </p:cNvPr>
          <p:cNvSpPr/>
          <p:nvPr/>
        </p:nvSpPr>
        <p:spPr>
          <a:xfrm>
            <a:off x="822960" y="1207008"/>
            <a:ext cx="10515600" cy="41148"/>
          </a:xfrm>
          <a:prstGeom prst="roundRect">
            <a:avLst/>
          </a:prstGeom>
          <a:solidFill>
            <a:srgbClr val="6F89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BE235F7E-6DB4-C11B-0D5F-525C8AD0C22B}"/>
              </a:ext>
            </a:extLst>
          </p:cNvPr>
          <p:cNvSpPr txBox="1"/>
          <p:nvPr/>
        </p:nvSpPr>
        <p:spPr>
          <a:xfrm>
            <a:off x="777240" y="6455664"/>
            <a:ext cx="10058400" cy="215444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>
              <a:defRPr sz="1000" b="0">
                <a:solidFill>
                  <a:srgbClr val="5A5F58"/>
                </a:solidFill>
                <a:latin typeface="Arial"/>
              </a:defRPr>
            </a:pPr>
            <a:r>
              <a:rPr sz="800" dirty="0"/>
              <a:t>Quelle: IGAS, Report </a:t>
            </a:r>
            <a:r>
              <a:rPr sz="800" dirty="0" err="1"/>
              <a:t>Grenzschutz</a:t>
            </a:r>
            <a:r>
              <a:rPr sz="800" dirty="0"/>
              <a:t>, S. </a:t>
            </a:r>
            <a:r>
              <a:rPr lang="de-CH" sz="800" dirty="0"/>
              <a:t>7 </a:t>
            </a:r>
            <a:r>
              <a:rPr sz="800" dirty="0"/>
              <a:t>| </a:t>
            </a:r>
            <a:r>
              <a:rPr sz="800" dirty="0" err="1"/>
              <a:t>Kapitel</a:t>
            </a:r>
            <a:r>
              <a:rPr sz="800" dirty="0"/>
              <a:t> </a:t>
            </a:r>
            <a:r>
              <a:rPr lang="de-CH" sz="800" dirty="0"/>
              <a:t>3</a:t>
            </a:r>
            <a:endParaRPr sz="800" dirty="0"/>
          </a:p>
        </p:txBody>
      </p:sp>
      <p:pic>
        <p:nvPicPr>
          <p:cNvPr id="2" name="image5.png">
            <a:extLst>
              <a:ext uri="{FF2B5EF4-FFF2-40B4-BE49-F238E27FC236}">
                <a16:creationId xmlns:a16="http://schemas.microsoft.com/office/drawing/2014/main" id="{0D761B24-D7BB-DE03-49AA-BF5DF01BE92A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4709814" y="1948154"/>
            <a:ext cx="6321418" cy="4615232"/>
          </a:xfrm>
          <a:prstGeom prst="rect">
            <a:avLst/>
          </a:prstGeom>
          <a:ln/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AD3FEAA-1AF4-4C20-4EF4-038103EE054B}"/>
              </a:ext>
            </a:extLst>
          </p:cNvPr>
          <p:cNvSpPr txBox="1"/>
          <p:nvPr/>
        </p:nvSpPr>
        <p:spPr>
          <a:xfrm>
            <a:off x="853440" y="1673124"/>
            <a:ext cx="3468039" cy="3755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  <a:buNone/>
            </a:pPr>
            <a:r>
              <a:rPr lang="de-CH" sz="1800" dirty="0">
                <a:effectLst/>
                <a:latin typeface="IBM Plex Sans" panose="020B0503050203000203" pitchFamily="34" charset="0"/>
                <a:ea typeface="Calibri" panose="020F0502020204030204" pitchFamily="34" charset="0"/>
              </a:rPr>
              <a:t>Was in den letzten Jahrzehnten agrarpolitisch erstritten, ausgehandelt, bewahrt und weiterentwickelt wurde, ist ein Mix von unterschiedlichen Instrumenten.</a:t>
            </a:r>
          </a:p>
          <a:p>
            <a:pPr>
              <a:buNone/>
            </a:pPr>
            <a:r>
              <a:rPr lang="de-CH" sz="1800" dirty="0">
                <a:effectLst/>
                <a:latin typeface="IBM Plex Sans" panose="020B0503050203000203" pitchFamily="34" charset="0"/>
                <a:ea typeface="Calibri" panose="020F0502020204030204" pitchFamily="34" charset="0"/>
              </a:rPr>
              <a:t>Eine Veränderung innerhalb der Instrumente oder eine Gewichtsverschiebung zwischen den Massnahmen und Instrumenten interagiert mit dem ganzen System.</a:t>
            </a:r>
            <a:endParaRPr lang="de-CH" dirty="0">
              <a:latin typeface="IBM Plex Sans" panose="020B0503050203000203" pitchFamily="34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C9E03106-830F-1882-04A4-39909EE00BBE}"/>
              </a:ext>
            </a:extLst>
          </p:cNvPr>
          <p:cNvSpPr txBox="1"/>
          <p:nvPr/>
        </p:nvSpPr>
        <p:spPr>
          <a:xfrm>
            <a:off x="4709814" y="1377863"/>
            <a:ext cx="4183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/>
              <a:t>Mobile der Instrumente</a:t>
            </a:r>
          </a:p>
        </p:txBody>
      </p:sp>
    </p:spTree>
    <p:extLst>
      <p:ext uri="{BB962C8B-B14F-4D97-AF65-F5344CB8AC3E}">
        <p14:creationId xmlns:p14="http://schemas.microsoft.com/office/powerpoint/2010/main" val="4181675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2960" y="1357884"/>
            <a:ext cx="10789920" cy="640080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>
              <a:spcAft>
                <a:spcPts val="900"/>
              </a:spcAft>
              <a:defRPr sz="2700" b="1">
                <a:solidFill>
                  <a:srgbClr val="6F8928"/>
                </a:solidFill>
                <a:latin typeface="Arial"/>
              </a:defRPr>
            </a:pPr>
            <a:r>
              <a:rPr dirty="0"/>
              <a:t>Der </a:t>
            </a:r>
            <a:r>
              <a:rPr dirty="0" err="1"/>
              <a:t>Grenzschutz</a:t>
            </a:r>
            <a:r>
              <a:rPr dirty="0"/>
              <a:t> </a:t>
            </a:r>
            <a:r>
              <a:rPr dirty="0" err="1"/>
              <a:t>gehört</a:t>
            </a:r>
            <a:r>
              <a:rPr dirty="0"/>
              <a:t> auf die </a:t>
            </a:r>
            <a:r>
              <a:rPr dirty="0" err="1"/>
              <a:t>Fachebene</a:t>
            </a:r>
            <a:endParaRPr dirty="0"/>
          </a:p>
        </p:txBody>
      </p:sp>
      <p:sp>
        <p:nvSpPr>
          <p:cNvPr id="3" name="Rounded Rectangle 2"/>
          <p:cNvSpPr/>
          <p:nvPr/>
        </p:nvSpPr>
        <p:spPr>
          <a:xfrm>
            <a:off x="822960" y="1207008"/>
            <a:ext cx="10515600" cy="41148"/>
          </a:xfrm>
          <a:prstGeom prst="roundRect">
            <a:avLst/>
          </a:prstGeom>
          <a:solidFill>
            <a:srgbClr val="6F89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6519672"/>
            <a:ext cx="10424160" cy="201168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>
              <a:spcAft>
                <a:spcPts val="900"/>
              </a:spcAft>
              <a:defRPr sz="900" b="0">
                <a:solidFill>
                  <a:srgbClr val="636960"/>
                </a:solidFill>
                <a:latin typeface="Arial"/>
              </a:defRPr>
            </a:pPr>
            <a:r>
              <a:t>Quelle: IGAS, Report Grenzschutz, S. 3 | Kapitel 1 und 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943100"/>
            <a:ext cx="10469880" cy="1508760"/>
          </a:xfrm>
          <a:prstGeom prst="roundRect">
            <a:avLst/>
          </a:prstGeom>
          <a:solidFill>
            <a:srgbClr val="ECF1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2249424"/>
            <a:ext cx="9966960" cy="1097280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>
              <a:spcAft>
                <a:spcPts val="900"/>
              </a:spcAft>
              <a:defRPr sz="2300" b="1">
                <a:solidFill>
                  <a:srgbClr val="2A3026"/>
                </a:solidFill>
                <a:latin typeface="Arial"/>
              </a:defRPr>
            </a:pPr>
            <a:r>
              <a:rPr dirty="0"/>
              <a:t>«</a:t>
            </a:r>
            <a:r>
              <a:rPr dirty="0" err="1"/>
              <a:t>Wer</a:t>
            </a:r>
            <a:r>
              <a:rPr dirty="0"/>
              <a:t> </a:t>
            </a:r>
            <a:r>
              <a:rPr dirty="0" err="1"/>
              <a:t>über</a:t>
            </a:r>
            <a:r>
              <a:rPr dirty="0"/>
              <a:t> seine </a:t>
            </a:r>
            <a:r>
              <a:rPr dirty="0" err="1"/>
              <a:t>Höhe</a:t>
            </a:r>
            <a:r>
              <a:rPr dirty="0"/>
              <a:t> </a:t>
            </a:r>
            <a:r>
              <a:rPr dirty="0" err="1"/>
              <a:t>mitentscheidet</a:t>
            </a:r>
            <a:r>
              <a:rPr dirty="0"/>
              <a:t>, muss die </a:t>
            </a:r>
            <a:r>
              <a:rPr dirty="0" err="1"/>
              <a:t>Wirkungen</a:t>
            </a:r>
            <a:r>
              <a:rPr dirty="0"/>
              <a:t> auf alle </a:t>
            </a:r>
            <a:r>
              <a:rPr dirty="0" err="1"/>
              <a:t>Stufen</a:t>
            </a:r>
            <a:r>
              <a:rPr dirty="0"/>
              <a:t> der Kette und auf die </a:t>
            </a:r>
            <a:r>
              <a:rPr dirty="0" err="1"/>
              <a:t>Konsumierenden</a:t>
            </a:r>
            <a:r>
              <a:rPr dirty="0"/>
              <a:t> </a:t>
            </a:r>
            <a:r>
              <a:rPr dirty="0" err="1"/>
              <a:t>kennen</a:t>
            </a:r>
            <a:r>
              <a:rPr dirty="0"/>
              <a:t>.»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3858768"/>
            <a:ext cx="2395728" cy="932688"/>
          </a:xfrm>
          <a:prstGeom prst="roundRect">
            <a:avLst/>
          </a:prstGeom>
          <a:solidFill>
            <a:srgbClr val="6F89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4059936"/>
            <a:ext cx="2212848" cy="566928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 algn="ctr">
              <a:spcAft>
                <a:spcPts val="900"/>
              </a:spcAft>
              <a:defRPr sz="1600" b="1">
                <a:solidFill>
                  <a:srgbClr val="FFFFFF"/>
                </a:solidFill>
                <a:latin typeface="Arial"/>
              </a:defRPr>
            </a:pPr>
            <a:r>
              <a:t>Landwirtschaft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46120" y="4123944"/>
            <a:ext cx="219456" cy="320040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>
              <a:spcAft>
                <a:spcPts val="900"/>
              </a:spcAft>
              <a:defRPr sz="1900" b="1">
                <a:solidFill>
                  <a:srgbClr val="6F8928"/>
                </a:solidFill>
                <a:latin typeface="Arial"/>
              </a:defRPr>
            </a:pPr>
            <a: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93008" y="3858768"/>
            <a:ext cx="2395728" cy="932688"/>
          </a:xfrm>
          <a:prstGeom prst="roundRect">
            <a:avLst/>
          </a:prstGeom>
          <a:solidFill>
            <a:srgbClr val="6F89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584448" y="4059936"/>
            <a:ext cx="2212848" cy="566928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 algn="ctr">
              <a:spcAft>
                <a:spcPts val="900"/>
              </a:spcAft>
              <a:defRPr sz="1600" b="1">
                <a:solidFill>
                  <a:srgbClr val="FFFFFF"/>
                </a:solidFill>
                <a:latin typeface="Arial"/>
              </a:defRPr>
            </a:pPr>
            <a:r>
              <a:t>erste Verarbeitungsstufe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16168" y="4123944"/>
            <a:ext cx="219456" cy="320040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>
              <a:spcAft>
                <a:spcPts val="900"/>
              </a:spcAft>
              <a:defRPr sz="1900" b="1">
                <a:solidFill>
                  <a:srgbClr val="6F8928"/>
                </a:solidFill>
                <a:latin typeface="Arial"/>
              </a:defRPr>
            </a:pPr>
            <a: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63056" y="3858768"/>
            <a:ext cx="2395728" cy="932688"/>
          </a:xfrm>
          <a:prstGeom prst="roundRect">
            <a:avLst/>
          </a:prstGeom>
          <a:solidFill>
            <a:srgbClr val="6F89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254496" y="4059936"/>
            <a:ext cx="2212848" cy="566928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 algn="ctr">
              <a:spcAft>
                <a:spcPts val="900"/>
              </a:spcAft>
              <a:defRPr sz="1600" b="1">
                <a:solidFill>
                  <a:srgbClr val="FFFFFF"/>
                </a:solidFill>
                <a:latin typeface="Arial"/>
              </a:defRPr>
            </a:pPr>
            <a:r>
              <a:t>zweite Verarbeitungsstufe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86216" y="4123944"/>
            <a:ext cx="219456" cy="320040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>
              <a:spcAft>
                <a:spcPts val="900"/>
              </a:spcAft>
              <a:defRPr sz="1900" b="1">
                <a:solidFill>
                  <a:srgbClr val="6F8928"/>
                </a:solidFill>
                <a:latin typeface="Arial"/>
              </a:defRPr>
            </a:pPr>
            <a: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833104" y="3858768"/>
            <a:ext cx="2395728" cy="932688"/>
          </a:xfrm>
          <a:prstGeom prst="roundRect">
            <a:avLst/>
          </a:prstGeom>
          <a:solidFill>
            <a:srgbClr val="6F89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24544" y="4059936"/>
            <a:ext cx="2212848" cy="566928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 algn="ctr">
              <a:spcAft>
                <a:spcPts val="900"/>
              </a:spcAft>
              <a:defRPr sz="1600" b="1">
                <a:solidFill>
                  <a:srgbClr val="FFFFFF"/>
                </a:solidFill>
                <a:latin typeface="Arial"/>
              </a:defRPr>
            </a:pPr>
            <a:r>
              <a:t>Endverkaufspunkt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7824" y="5303520"/>
            <a:ext cx="10149840" cy="685800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>
              <a:spcAft>
                <a:spcPts val="900"/>
              </a:spcAft>
              <a:defRPr sz="2200" b="1">
                <a:solidFill>
                  <a:srgbClr val="2A3026"/>
                </a:solidFill>
                <a:latin typeface="Arial"/>
              </a:defRPr>
            </a:pPr>
            <a:r>
              <a:t>«Wer an ihm dreht, verändert das ganze System.»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4419" y="1591056"/>
            <a:ext cx="10789920" cy="640080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>
              <a:spcAft>
                <a:spcPts val="900"/>
              </a:spcAft>
              <a:defRPr sz="2700" b="1">
                <a:solidFill>
                  <a:srgbClr val="6F8928"/>
                </a:solidFill>
                <a:latin typeface="Arial"/>
              </a:defRPr>
            </a:pPr>
            <a:r>
              <a:rPr dirty="0" err="1"/>
              <a:t>Hände</a:t>
            </a:r>
            <a:r>
              <a:rPr dirty="0"/>
              <a:t> </a:t>
            </a:r>
            <a:r>
              <a:rPr dirty="0" err="1"/>
              <a:t>weg</a:t>
            </a:r>
            <a:r>
              <a:rPr dirty="0"/>
              <a:t> von </a:t>
            </a:r>
            <a:r>
              <a:rPr dirty="0" err="1"/>
              <a:t>einem</a:t>
            </a:r>
            <a:r>
              <a:rPr dirty="0"/>
              <a:t> </a:t>
            </a:r>
            <a:r>
              <a:rPr dirty="0" err="1"/>
              <a:t>überhasteten</a:t>
            </a:r>
            <a:r>
              <a:rPr dirty="0"/>
              <a:t> Ab- </a:t>
            </a:r>
            <a:r>
              <a:rPr dirty="0" err="1"/>
              <a:t>oder</a:t>
            </a:r>
            <a:r>
              <a:rPr dirty="0"/>
              <a:t> </a:t>
            </a:r>
            <a:r>
              <a:rPr dirty="0" err="1"/>
              <a:t>Ausbau</a:t>
            </a:r>
            <a:endParaRPr dirty="0"/>
          </a:p>
        </p:txBody>
      </p:sp>
      <p:sp>
        <p:nvSpPr>
          <p:cNvPr id="3" name="Rounded Rectangle 2"/>
          <p:cNvSpPr/>
          <p:nvPr/>
        </p:nvSpPr>
        <p:spPr>
          <a:xfrm>
            <a:off x="822960" y="1207008"/>
            <a:ext cx="10515600" cy="41148"/>
          </a:xfrm>
          <a:prstGeom prst="roundRect">
            <a:avLst/>
          </a:prstGeom>
          <a:solidFill>
            <a:srgbClr val="6F89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6519672"/>
            <a:ext cx="10424160" cy="201168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>
              <a:spcAft>
                <a:spcPts val="900"/>
              </a:spcAft>
              <a:defRPr sz="900" b="0">
                <a:solidFill>
                  <a:srgbClr val="636960"/>
                </a:solidFill>
                <a:latin typeface="Arial"/>
              </a:defRPr>
            </a:pPr>
            <a:r>
              <a:t>Quelle: IGAS, Report Grenzschutz, S. 3 | Kapitel 1 und 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14419" y="2418588"/>
            <a:ext cx="10378440" cy="1325880"/>
          </a:xfrm>
          <a:prstGeom prst="roundRect">
            <a:avLst/>
          </a:prstGeom>
          <a:solidFill>
            <a:srgbClr val="6F89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99141" y="2793492"/>
            <a:ext cx="9738360" cy="685800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 algn="ctr">
              <a:spcAft>
                <a:spcPts val="900"/>
              </a:spcAft>
              <a:defRPr sz="2500" b="1">
                <a:solidFill>
                  <a:srgbClr val="FFFFFF"/>
                </a:solidFill>
                <a:latin typeface="Arial"/>
              </a:defRPr>
            </a:pPr>
            <a:r>
              <a:rPr dirty="0"/>
              <a:t>«</a:t>
            </a:r>
            <a:r>
              <a:rPr dirty="0" err="1"/>
              <a:t>Punktuelle</a:t>
            </a:r>
            <a:r>
              <a:rPr dirty="0"/>
              <a:t> </a:t>
            </a:r>
            <a:r>
              <a:rPr dirty="0" err="1"/>
              <a:t>Optimierungen</a:t>
            </a:r>
            <a:r>
              <a:rPr dirty="0"/>
              <a:t> </a:t>
            </a:r>
            <a:r>
              <a:rPr dirty="0" err="1"/>
              <a:t>sind</a:t>
            </a:r>
            <a:r>
              <a:rPr dirty="0"/>
              <a:t> </a:t>
            </a:r>
            <a:r>
              <a:rPr dirty="0" err="1"/>
              <a:t>möglich</a:t>
            </a:r>
            <a:r>
              <a:rPr dirty="0"/>
              <a:t>.»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4014216"/>
            <a:ext cx="9875520" cy="640080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>
              <a:spcAft>
                <a:spcPts val="900"/>
              </a:spcAft>
              <a:defRPr sz="2300" b="1">
                <a:solidFill>
                  <a:srgbClr val="2A3026"/>
                </a:solidFill>
                <a:latin typeface="Arial"/>
              </a:defRPr>
            </a:pPr>
            <a:r>
              <a:rPr dirty="0"/>
              <a:t>«Sie </a:t>
            </a:r>
            <a:r>
              <a:rPr dirty="0" err="1"/>
              <a:t>verlangen</a:t>
            </a:r>
            <a:r>
              <a:rPr dirty="0"/>
              <a:t> die </a:t>
            </a:r>
            <a:r>
              <a:rPr dirty="0" err="1"/>
              <a:t>Abwägung</a:t>
            </a:r>
            <a:r>
              <a:rPr dirty="0"/>
              <a:t> </a:t>
            </a:r>
            <a:r>
              <a:rPr dirty="0" err="1"/>
              <a:t>ökonomischer</a:t>
            </a:r>
            <a:r>
              <a:rPr dirty="0"/>
              <a:t> und </a:t>
            </a:r>
            <a:r>
              <a:rPr dirty="0" err="1"/>
              <a:t>politischer</a:t>
            </a:r>
            <a:r>
              <a:rPr dirty="0"/>
              <a:t> Kosten.»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43000" y="4754880"/>
            <a:ext cx="4251960" cy="822960"/>
          </a:xfrm>
          <a:prstGeom prst="roundRect">
            <a:avLst/>
          </a:prstGeom>
          <a:solidFill>
            <a:srgbClr val="ECF1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675120" y="4754880"/>
            <a:ext cx="4251960" cy="822960"/>
          </a:xfrm>
          <a:prstGeom prst="roundRect">
            <a:avLst/>
          </a:prstGeom>
          <a:solidFill>
            <a:srgbClr val="ECF1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25880" y="4956048"/>
            <a:ext cx="3931920" cy="1429622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 algn="ctr">
              <a:spcAft>
                <a:spcPts val="900"/>
              </a:spcAft>
              <a:defRPr sz="2000" b="1">
                <a:solidFill>
                  <a:srgbClr val="6F8928"/>
                </a:solidFill>
                <a:latin typeface="Arial"/>
              </a:defRPr>
            </a:pPr>
            <a:r>
              <a:rPr dirty="0" err="1"/>
              <a:t>ökonomischer</a:t>
            </a:r>
            <a:r>
              <a:rPr dirty="0"/>
              <a:t> Kosten</a:t>
            </a:r>
            <a:r>
              <a:rPr lang="de-CH" dirty="0"/>
              <a:t> für:</a:t>
            </a:r>
            <a:br>
              <a:rPr lang="de-CH" dirty="0"/>
            </a:br>
            <a:r>
              <a:rPr lang="de-CH" dirty="0"/>
              <a:t>Konsum, Importeure, Exporteure, Landwirtschaft</a:t>
            </a:r>
          </a:p>
          <a:p>
            <a:pPr algn="ctr">
              <a:spcAft>
                <a:spcPts val="900"/>
              </a:spcAft>
              <a:defRPr sz="2000" b="1">
                <a:solidFill>
                  <a:srgbClr val="6F8928"/>
                </a:solidFill>
                <a:latin typeface="Arial"/>
              </a:defRPr>
            </a:pPr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6858000" y="4956048"/>
            <a:ext cx="3931920" cy="698653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 algn="ctr">
              <a:spcAft>
                <a:spcPts val="900"/>
              </a:spcAft>
              <a:defRPr sz="2000" b="1">
                <a:solidFill>
                  <a:srgbClr val="6F8928"/>
                </a:solidFill>
                <a:latin typeface="Arial"/>
              </a:defRPr>
            </a:pPr>
            <a:r>
              <a:rPr dirty="0" err="1"/>
              <a:t>politischer</a:t>
            </a:r>
            <a:r>
              <a:rPr dirty="0"/>
              <a:t> Kosten</a:t>
            </a:r>
            <a:br>
              <a:rPr lang="de-CH" dirty="0"/>
            </a:br>
            <a:r>
              <a:rPr lang="de-CH" dirty="0"/>
              <a:t>Handelsabkommen, WTO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2960" y="1444752"/>
            <a:ext cx="10789920" cy="640080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>
              <a:spcAft>
                <a:spcPts val="900"/>
              </a:spcAft>
              <a:defRPr sz="2700" b="1">
                <a:solidFill>
                  <a:srgbClr val="6F8928"/>
                </a:solidFill>
                <a:latin typeface="Arial"/>
              </a:defRPr>
            </a:pPr>
            <a:r>
              <a:rPr dirty="0"/>
              <a:t>Das </a:t>
            </a:r>
            <a:r>
              <a:rPr dirty="0" err="1"/>
              <a:t>Stützungsniveau</a:t>
            </a:r>
            <a:r>
              <a:rPr dirty="0"/>
              <a:t> </a:t>
            </a:r>
            <a:r>
              <a:rPr dirty="0" err="1"/>
              <a:t>ist</a:t>
            </a:r>
            <a:r>
              <a:rPr dirty="0"/>
              <a:t> </a:t>
            </a:r>
            <a:r>
              <a:rPr dirty="0" err="1"/>
              <a:t>hoch</a:t>
            </a:r>
            <a:r>
              <a:rPr dirty="0"/>
              <a:t> und </a:t>
            </a:r>
            <a:r>
              <a:rPr dirty="0" err="1"/>
              <a:t>seit</a:t>
            </a:r>
            <a:r>
              <a:rPr dirty="0"/>
              <a:t> </a:t>
            </a:r>
            <a:r>
              <a:rPr dirty="0" err="1"/>
              <a:t>langem</a:t>
            </a:r>
            <a:r>
              <a:rPr dirty="0"/>
              <a:t> </a:t>
            </a:r>
            <a:r>
              <a:rPr dirty="0" err="1"/>
              <a:t>stabil</a:t>
            </a:r>
            <a:endParaRPr dirty="0"/>
          </a:p>
        </p:txBody>
      </p:sp>
      <p:sp>
        <p:nvSpPr>
          <p:cNvPr id="3" name="Rounded Rectangle 2"/>
          <p:cNvSpPr/>
          <p:nvPr/>
        </p:nvSpPr>
        <p:spPr>
          <a:xfrm>
            <a:off x="822960" y="1207008"/>
            <a:ext cx="10515600" cy="41148"/>
          </a:xfrm>
          <a:prstGeom prst="roundRect">
            <a:avLst/>
          </a:prstGeom>
          <a:solidFill>
            <a:srgbClr val="6F89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6519672"/>
            <a:ext cx="10424160" cy="201168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>
              <a:spcAft>
                <a:spcPts val="900"/>
              </a:spcAft>
              <a:defRPr sz="900" b="0">
                <a:solidFill>
                  <a:srgbClr val="636960"/>
                </a:solidFill>
                <a:latin typeface="Arial"/>
              </a:defRPr>
            </a:pPr>
            <a:r>
              <a:t>Quelle: IGAS, Report Grenzschutz, S. 3 | Kapitel 1 und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2084832"/>
            <a:ext cx="10058400" cy="548640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>
              <a:spcAft>
                <a:spcPts val="900"/>
              </a:spcAft>
              <a:defRPr sz="1700" b="0">
                <a:solidFill>
                  <a:srgbClr val="2A3026"/>
                </a:solidFill>
                <a:latin typeface="Arial"/>
              </a:defRPr>
            </a:pPr>
            <a:r>
              <a:rPr dirty="0"/>
              <a:t>«Die </a:t>
            </a:r>
            <a:r>
              <a:rPr dirty="0" err="1"/>
              <a:t>staatliche</a:t>
            </a:r>
            <a:r>
              <a:rPr dirty="0"/>
              <a:t> </a:t>
            </a:r>
            <a:r>
              <a:rPr dirty="0" err="1"/>
              <a:t>Unterstützung</a:t>
            </a:r>
            <a:r>
              <a:rPr dirty="0"/>
              <a:t> für die </a:t>
            </a:r>
            <a:r>
              <a:rPr dirty="0" err="1"/>
              <a:t>Landwirtschaft</a:t>
            </a:r>
            <a:r>
              <a:rPr dirty="0"/>
              <a:t> </a:t>
            </a:r>
            <a:r>
              <a:rPr dirty="0" err="1"/>
              <a:t>entsprach</a:t>
            </a:r>
            <a:r>
              <a:rPr dirty="0"/>
              <a:t> </a:t>
            </a:r>
            <a:r>
              <a:rPr dirty="0" err="1"/>
              <a:t>im</a:t>
            </a:r>
            <a:r>
              <a:rPr dirty="0"/>
              <a:t> </a:t>
            </a:r>
            <a:r>
              <a:rPr dirty="0" err="1"/>
              <a:t>Zeitraum</a:t>
            </a:r>
            <a:r>
              <a:rPr dirty="0"/>
              <a:t> 2022–2024 </a:t>
            </a:r>
            <a:r>
              <a:rPr dirty="0" err="1"/>
              <a:t>rund</a:t>
            </a:r>
            <a:r>
              <a:rPr dirty="0"/>
              <a:t> 49 </a:t>
            </a:r>
            <a:r>
              <a:rPr dirty="0" err="1"/>
              <a:t>Prozent</a:t>
            </a:r>
            <a:r>
              <a:rPr dirty="0"/>
              <a:t> der </a:t>
            </a:r>
            <a:r>
              <a:rPr dirty="0" err="1"/>
              <a:t>Bruttoeinnahmen</a:t>
            </a:r>
            <a:r>
              <a:rPr dirty="0"/>
              <a:t> der Schweizer </a:t>
            </a:r>
            <a:r>
              <a:rPr dirty="0" err="1"/>
              <a:t>Landwirtschaftsbetriebe</a:t>
            </a:r>
            <a:r>
              <a:rPr dirty="0"/>
              <a:t>.»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2743200"/>
            <a:ext cx="4389120" cy="502920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>
              <a:spcAft>
                <a:spcPts val="900"/>
              </a:spcAft>
              <a:defRPr sz="2100" b="1">
                <a:solidFill>
                  <a:srgbClr val="2A3026"/>
                </a:solidFill>
                <a:latin typeface="Arial"/>
              </a:defRPr>
            </a:pPr>
            <a:r>
              <a:t>Schweiz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383280"/>
            <a:ext cx="4206240" cy="685800"/>
          </a:xfrm>
          <a:prstGeom prst="roundRect">
            <a:avLst/>
          </a:prstGeom>
          <a:solidFill>
            <a:srgbClr val="6F89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43000" y="4224528"/>
            <a:ext cx="4297680" cy="822960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>
              <a:spcAft>
                <a:spcPts val="900"/>
              </a:spcAft>
              <a:defRPr sz="3700" b="1">
                <a:solidFill>
                  <a:srgbClr val="6F8928"/>
                </a:solidFill>
                <a:latin typeface="Arial"/>
              </a:defRPr>
            </a:pPr>
            <a:r>
              <a:t>49 %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46520" y="2743200"/>
            <a:ext cx="4389120" cy="502920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>
              <a:spcAft>
                <a:spcPts val="900"/>
              </a:spcAft>
              <a:defRPr sz="2100" b="1">
                <a:solidFill>
                  <a:srgbClr val="2A3026"/>
                </a:solidFill>
                <a:latin typeface="Arial"/>
              </a:defRPr>
            </a:pPr>
            <a:r>
              <a:t>OECD-Durchschnitt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46520" y="3383280"/>
            <a:ext cx="1115941" cy="685800"/>
          </a:xfrm>
          <a:prstGeom prst="roundRect">
            <a:avLst/>
          </a:prstGeom>
          <a:solidFill>
            <a:srgbClr val="6369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46520" y="4224528"/>
            <a:ext cx="4297680" cy="822960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>
              <a:spcAft>
                <a:spcPts val="900"/>
              </a:spcAft>
              <a:defRPr sz="3700" b="1">
                <a:solidFill>
                  <a:srgbClr val="2A3026"/>
                </a:solidFill>
                <a:latin typeface="Arial"/>
              </a:defRPr>
            </a:pPr>
            <a:r>
              <a:t>13 %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13832"/>
            <a:ext cx="10058400" cy="621792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>
              <a:spcAft>
                <a:spcPts val="900"/>
              </a:spcAft>
              <a:defRPr sz="1800" b="1">
                <a:solidFill>
                  <a:srgbClr val="2A3026"/>
                </a:solidFill>
                <a:latin typeface="Arial"/>
              </a:defRPr>
            </a:pPr>
            <a:r>
              <a:t>«Der Grenzschutz trägt dazu über die Marktpreisstützung mit jährlich ca. 3 Milliarden Franken bei.»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2960" y="1392174"/>
            <a:ext cx="10789920" cy="498598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>
              <a:spcAft>
                <a:spcPts val="900"/>
              </a:spcAft>
              <a:defRPr sz="2700" b="1">
                <a:solidFill>
                  <a:srgbClr val="6F8928"/>
                </a:solidFill>
                <a:latin typeface="Arial"/>
              </a:defRPr>
            </a:pPr>
            <a:r>
              <a:rPr dirty="0"/>
              <a:t>Die </a:t>
            </a:r>
            <a:r>
              <a:rPr dirty="0" err="1"/>
              <a:t>erste</a:t>
            </a:r>
            <a:r>
              <a:rPr dirty="0"/>
              <a:t> </a:t>
            </a:r>
            <a:r>
              <a:rPr dirty="0" err="1"/>
              <a:t>Verarbeitungsstufe</a:t>
            </a:r>
            <a:r>
              <a:rPr dirty="0"/>
              <a:t> </a:t>
            </a:r>
            <a:r>
              <a:rPr dirty="0" err="1"/>
              <a:t>ist</a:t>
            </a:r>
            <a:r>
              <a:rPr dirty="0"/>
              <a:t> </a:t>
            </a:r>
            <a:r>
              <a:rPr dirty="0" err="1"/>
              <a:t>mitgeschützt</a:t>
            </a:r>
            <a:r>
              <a:rPr dirty="0"/>
              <a:t>, die </a:t>
            </a:r>
            <a:r>
              <a:rPr dirty="0" err="1"/>
              <a:t>zweite</a:t>
            </a:r>
            <a:r>
              <a:rPr dirty="0"/>
              <a:t> </a:t>
            </a:r>
            <a:r>
              <a:rPr lang="de-CH" dirty="0"/>
              <a:t>wenig</a:t>
            </a:r>
            <a:endParaRPr dirty="0"/>
          </a:p>
        </p:txBody>
      </p:sp>
      <p:sp>
        <p:nvSpPr>
          <p:cNvPr id="3" name="Rounded Rectangle 2"/>
          <p:cNvSpPr/>
          <p:nvPr/>
        </p:nvSpPr>
        <p:spPr>
          <a:xfrm>
            <a:off x="822960" y="1207008"/>
            <a:ext cx="10515600" cy="41148"/>
          </a:xfrm>
          <a:prstGeom prst="roundRect">
            <a:avLst/>
          </a:prstGeom>
          <a:solidFill>
            <a:srgbClr val="6F89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6519672"/>
            <a:ext cx="10424160" cy="201168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>
              <a:spcAft>
                <a:spcPts val="900"/>
              </a:spcAft>
              <a:defRPr sz="900" b="0">
                <a:solidFill>
                  <a:srgbClr val="636960"/>
                </a:solidFill>
                <a:latin typeface="Arial"/>
              </a:defRPr>
            </a:pPr>
            <a:r>
              <a:t>Quelle: IGAS, Report Grenzschutz, S. 4 | Kapitel 1 und 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2510028"/>
            <a:ext cx="4983480" cy="2377440"/>
          </a:xfrm>
          <a:prstGeom prst="roundRect">
            <a:avLst/>
          </a:prstGeom>
          <a:solidFill>
            <a:srgbClr val="ECF1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111240" y="2546603"/>
            <a:ext cx="4983480" cy="2377440"/>
          </a:xfrm>
          <a:prstGeom prst="roundRect">
            <a:avLst/>
          </a:prstGeom>
          <a:solidFill>
            <a:srgbClr val="ECF1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97280" y="2714863"/>
            <a:ext cx="4572000" cy="438912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>
              <a:spcAft>
                <a:spcPts val="900"/>
              </a:spcAft>
              <a:defRPr sz="2000" b="1">
                <a:solidFill>
                  <a:srgbClr val="6F8928"/>
                </a:solidFill>
                <a:latin typeface="Arial"/>
              </a:defRPr>
            </a:pPr>
            <a:r>
              <a:rPr dirty="0" err="1"/>
              <a:t>erste</a:t>
            </a:r>
            <a:r>
              <a:rPr dirty="0"/>
              <a:t> </a:t>
            </a:r>
            <a:r>
              <a:rPr dirty="0" err="1"/>
              <a:t>Verarbeitungsstufe</a:t>
            </a:r>
            <a:endParaRPr dirty="0"/>
          </a:p>
        </p:txBody>
      </p:sp>
      <p:sp>
        <p:nvSpPr>
          <p:cNvPr id="8" name="TextBox 7"/>
          <p:cNvSpPr txBox="1"/>
          <p:nvPr/>
        </p:nvSpPr>
        <p:spPr>
          <a:xfrm>
            <a:off x="1097280" y="3616452"/>
            <a:ext cx="4526280" cy="1371600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>
              <a:spcAft>
                <a:spcPts val="900"/>
              </a:spcAft>
              <a:defRPr sz="1700" b="0">
                <a:solidFill>
                  <a:srgbClr val="2A3026"/>
                </a:solidFill>
                <a:latin typeface="Arial"/>
              </a:defRPr>
            </a:pPr>
            <a:r>
              <a:rPr dirty="0"/>
              <a:t>«</a:t>
            </a:r>
            <a:r>
              <a:rPr dirty="0" err="1"/>
              <a:t>Zölle</a:t>
            </a:r>
            <a:r>
              <a:rPr dirty="0"/>
              <a:t> auf </a:t>
            </a:r>
            <a:r>
              <a:rPr dirty="0" err="1"/>
              <a:t>Agrarrohstoffen</a:t>
            </a:r>
            <a:r>
              <a:rPr dirty="0"/>
              <a:t> </a:t>
            </a:r>
            <a:r>
              <a:rPr dirty="0" err="1"/>
              <a:t>schützen</a:t>
            </a:r>
            <a:r>
              <a:rPr dirty="0"/>
              <a:t> </a:t>
            </a:r>
            <a:r>
              <a:rPr dirty="0" err="1"/>
              <a:t>neben</a:t>
            </a:r>
            <a:r>
              <a:rPr dirty="0"/>
              <a:t> der </a:t>
            </a:r>
            <a:r>
              <a:rPr dirty="0" err="1"/>
              <a:t>Landwirtschaft</a:t>
            </a:r>
            <a:r>
              <a:rPr dirty="0"/>
              <a:t> </a:t>
            </a:r>
            <a:r>
              <a:rPr dirty="0" err="1"/>
              <a:t>auch</a:t>
            </a:r>
            <a:r>
              <a:rPr dirty="0"/>
              <a:t> </a:t>
            </a:r>
            <a:r>
              <a:rPr dirty="0" err="1"/>
              <a:t>Molkereien</a:t>
            </a:r>
            <a:r>
              <a:rPr dirty="0"/>
              <a:t>, </a:t>
            </a:r>
            <a:r>
              <a:rPr dirty="0" err="1"/>
              <a:t>Mühlen</a:t>
            </a:r>
            <a:r>
              <a:rPr dirty="0"/>
              <a:t> und </a:t>
            </a:r>
            <a:r>
              <a:rPr dirty="0" err="1"/>
              <a:t>Fleischwarenhersteller</a:t>
            </a:r>
            <a:r>
              <a:rPr dirty="0"/>
              <a:t> etc.»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2714863"/>
            <a:ext cx="4572000" cy="438912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>
              <a:spcAft>
                <a:spcPts val="900"/>
              </a:spcAft>
              <a:defRPr sz="2000" b="1">
                <a:solidFill>
                  <a:srgbClr val="6F8928"/>
                </a:solidFill>
                <a:latin typeface="Arial"/>
              </a:defRPr>
            </a:pPr>
            <a:r>
              <a:rPr dirty="0" err="1"/>
              <a:t>zweite</a:t>
            </a:r>
            <a:r>
              <a:rPr dirty="0"/>
              <a:t> </a:t>
            </a:r>
            <a:r>
              <a:rPr dirty="0" err="1"/>
              <a:t>Verarbeitungsstufe</a:t>
            </a:r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6400800" y="3515868"/>
            <a:ext cx="4526280" cy="1371600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>
              <a:spcAft>
                <a:spcPts val="900"/>
              </a:spcAft>
              <a:defRPr sz="1700" b="0">
                <a:solidFill>
                  <a:srgbClr val="2A3026"/>
                </a:solidFill>
                <a:latin typeface="Arial"/>
              </a:defRPr>
            </a:pPr>
            <a:r>
              <a:rPr dirty="0"/>
              <a:t>«Für </a:t>
            </a:r>
            <a:r>
              <a:rPr dirty="0" err="1"/>
              <a:t>Schokolade</a:t>
            </a:r>
            <a:r>
              <a:rPr dirty="0"/>
              <a:t>-, </a:t>
            </a:r>
            <a:r>
              <a:rPr dirty="0" err="1"/>
              <a:t>Zuckerwaren</a:t>
            </a:r>
            <a:r>
              <a:rPr dirty="0"/>
              <a:t>-, </a:t>
            </a:r>
            <a:r>
              <a:rPr dirty="0" err="1"/>
              <a:t>Dauerbackwaren</a:t>
            </a:r>
            <a:r>
              <a:rPr dirty="0"/>
              <a:t>- und </a:t>
            </a:r>
            <a:r>
              <a:rPr dirty="0" err="1"/>
              <a:t>Teigwarenhersteller</a:t>
            </a:r>
            <a:r>
              <a:rPr dirty="0"/>
              <a:t> </a:t>
            </a:r>
            <a:r>
              <a:rPr dirty="0" err="1"/>
              <a:t>sind</a:t>
            </a:r>
            <a:r>
              <a:rPr dirty="0"/>
              <a:t> </a:t>
            </a:r>
            <a:r>
              <a:rPr dirty="0" err="1"/>
              <a:t>dieselben</a:t>
            </a:r>
            <a:r>
              <a:rPr dirty="0"/>
              <a:t> </a:t>
            </a:r>
            <a:r>
              <a:rPr dirty="0" err="1"/>
              <a:t>Rohstoffe</a:t>
            </a:r>
            <a:r>
              <a:rPr dirty="0"/>
              <a:t> </a:t>
            </a:r>
            <a:r>
              <a:rPr dirty="0" err="1"/>
              <a:t>hingegen</a:t>
            </a:r>
            <a:r>
              <a:rPr dirty="0"/>
              <a:t> </a:t>
            </a:r>
            <a:r>
              <a:rPr dirty="0" err="1"/>
              <a:t>Kostenfaktoren</a:t>
            </a:r>
            <a:r>
              <a:rPr dirty="0"/>
              <a:t>.»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239512"/>
            <a:ext cx="2743200" cy="777240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>
              <a:spcAft>
                <a:spcPts val="900"/>
              </a:spcAft>
              <a:defRPr sz="3900" b="1">
                <a:solidFill>
                  <a:srgbClr val="6F8928"/>
                </a:solidFill>
                <a:latin typeface="Arial"/>
              </a:defRPr>
            </a:pPr>
            <a:r>
              <a:t>81,5 %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11880" y="5216652"/>
            <a:ext cx="7315200" cy="868680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>
              <a:spcAft>
                <a:spcPts val="900"/>
              </a:spcAft>
              <a:defRPr sz="1600" b="0">
                <a:solidFill>
                  <a:srgbClr val="2A3026"/>
                </a:solidFill>
                <a:latin typeface="Arial"/>
              </a:defRPr>
            </a:pPr>
            <a:r>
              <a:rPr dirty="0"/>
              <a:t>«Der </a:t>
            </a:r>
            <a:r>
              <a:rPr dirty="0" err="1"/>
              <a:t>bewegliche</a:t>
            </a:r>
            <a:r>
              <a:rPr dirty="0"/>
              <a:t> </a:t>
            </a:r>
            <a:r>
              <a:rPr dirty="0" err="1"/>
              <a:t>Teilbetrag</a:t>
            </a:r>
            <a:r>
              <a:rPr dirty="0"/>
              <a:t> </a:t>
            </a:r>
            <a:r>
              <a:rPr dirty="0" err="1"/>
              <a:t>nach</a:t>
            </a:r>
            <a:r>
              <a:rPr dirty="0"/>
              <a:t> </a:t>
            </a:r>
            <a:r>
              <a:rPr dirty="0" err="1"/>
              <a:t>Protokoll</a:t>
            </a:r>
            <a:r>
              <a:rPr dirty="0"/>
              <a:t> Nr. 2 des </a:t>
            </a:r>
            <a:r>
              <a:rPr dirty="0" err="1"/>
              <a:t>Freihandelsabkommens</a:t>
            </a:r>
            <a:r>
              <a:rPr dirty="0"/>
              <a:t> </a:t>
            </a:r>
            <a:r>
              <a:rPr dirty="0" err="1"/>
              <a:t>mit</a:t>
            </a:r>
            <a:r>
              <a:rPr dirty="0"/>
              <a:t> der EU von 1972 (</a:t>
            </a:r>
            <a:r>
              <a:rPr dirty="0" err="1"/>
              <a:t>Preisausgleichsmechanismus</a:t>
            </a:r>
            <a:r>
              <a:rPr dirty="0"/>
              <a:t>) </a:t>
            </a:r>
            <a:r>
              <a:rPr dirty="0" err="1"/>
              <a:t>gleicht</a:t>
            </a:r>
            <a:r>
              <a:rPr dirty="0"/>
              <a:t> </a:t>
            </a:r>
            <a:r>
              <a:rPr dirty="0" err="1"/>
              <a:t>diesen</a:t>
            </a:r>
            <a:r>
              <a:rPr dirty="0"/>
              <a:t> </a:t>
            </a:r>
            <a:r>
              <a:rPr dirty="0" err="1"/>
              <a:t>Nachteil</a:t>
            </a:r>
            <a:r>
              <a:rPr dirty="0"/>
              <a:t> </a:t>
            </a:r>
            <a:r>
              <a:rPr dirty="0" err="1"/>
              <a:t>bei</a:t>
            </a:r>
            <a:r>
              <a:rPr dirty="0"/>
              <a:t> </a:t>
            </a:r>
            <a:r>
              <a:rPr dirty="0" err="1"/>
              <a:t>zentralen</a:t>
            </a:r>
            <a:r>
              <a:rPr dirty="0"/>
              <a:t> </a:t>
            </a:r>
            <a:r>
              <a:rPr dirty="0" err="1"/>
              <a:t>Rohstoffen</a:t>
            </a:r>
            <a:r>
              <a:rPr dirty="0"/>
              <a:t> </a:t>
            </a:r>
            <a:r>
              <a:rPr dirty="0" err="1"/>
              <a:t>zu</a:t>
            </a:r>
            <a:r>
              <a:rPr dirty="0"/>
              <a:t> </a:t>
            </a:r>
            <a:r>
              <a:rPr dirty="0" err="1"/>
              <a:t>rund</a:t>
            </a:r>
            <a:r>
              <a:rPr dirty="0"/>
              <a:t> 81,5 </a:t>
            </a:r>
            <a:r>
              <a:rPr dirty="0" err="1"/>
              <a:t>Prozent</a:t>
            </a:r>
            <a:r>
              <a:rPr dirty="0"/>
              <a:t> </a:t>
            </a:r>
            <a:r>
              <a:rPr dirty="0" err="1"/>
              <a:t>aus.</a:t>
            </a:r>
            <a:r>
              <a:rPr dirty="0"/>
              <a:t>»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2960" y="1371600"/>
            <a:ext cx="10789920" cy="640080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>
              <a:spcAft>
                <a:spcPts val="900"/>
              </a:spcAft>
              <a:defRPr sz="2700" b="1">
                <a:solidFill>
                  <a:srgbClr val="6F8928"/>
                </a:solidFill>
                <a:latin typeface="Arial"/>
              </a:defRPr>
            </a:pPr>
            <a:r>
              <a:rPr dirty="0"/>
              <a:t>Der </a:t>
            </a:r>
            <a:r>
              <a:rPr dirty="0" err="1"/>
              <a:t>Importdruck</a:t>
            </a:r>
            <a:r>
              <a:rPr dirty="0"/>
              <a:t> auf die </a:t>
            </a:r>
            <a:r>
              <a:rPr dirty="0" err="1"/>
              <a:t>zweite</a:t>
            </a:r>
            <a:r>
              <a:rPr dirty="0"/>
              <a:t> </a:t>
            </a:r>
            <a:r>
              <a:rPr dirty="0" err="1"/>
              <a:t>Stufe</a:t>
            </a:r>
            <a:r>
              <a:rPr dirty="0"/>
              <a:t> </a:t>
            </a:r>
            <a:r>
              <a:rPr dirty="0" err="1"/>
              <a:t>nimmt</a:t>
            </a:r>
            <a:r>
              <a:rPr dirty="0"/>
              <a:t> </a:t>
            </a:r>
            <a:r>
              <a:rPr dirty="0" err="1"/>
              <a:t>messbar</a:t>
            </a:r>
            <a:r>
              <a:rPr dirty="0"/>
              <a:t> </a:t>
            </a:r>
            <a:r>
              <a:rPr dirty="0" err="1"/>
              <a:t>zu</a:t>
            </a:r>
            <a:endParaRPr dirty="0"/>
          </a:p>
        </p:txBody>
      </p:sp>
      <p:sp>
        <p:nvSpPr>
          <p:cNvPr id="3" name="Rounded Rectangle 2"/>
          <p:cNvSpPr/>
          <p:nvPr/>
        </p:nvSpPr>
        <p:spPr>
          <a:xfrm>
            <a:off x="822960" y="1207008"/>
            <a:ext cx="10515600" cy="41148"/>
          </a:xfrm>
          <a:prstGeom prst="roundRect">
            <a:avLst/>
          </a:prstGeom>
          <a:solidFill>
            <a:srgbClr val="6F89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6519672"/>
            <a:ext cx="10424160" cy="201168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>
              <a:spcAft>
                <a:spcPts val="900"/>
              </a:spcAft>
              <a:defRPr sz="900" b="0">
                <a:solidFill>
                  <a:srgbClr val="636960"/>
                </a:solidFill>
                <a:latin typeface="Arial"/>
              </a:defRPr>
            </a:pPr>
            <a:r>
              <a:t>Quelle: IGAS, Report Grenzschutz, S. 4 | Kapitel 1 und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5311" y="2013690"/>
            <a:ext cx="9966960" cy="548640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>
              <a:spcAft>
                <a:spcPts val="900"/>
              </a:spcAft>
              <a:defRPr sz="1900" b="1">
                <a:solidFill>
                  <a:srgbClr val="2A3026"/>
                </a:solidFill>
                <a:latin typeface="Arial"/>
              </a:defRPr>
            </a:pPr>
            <a:r>
              <a:rPr dirty="0"/>
              <a:t>«Der </a:t>
            </a:r>
            <a:r>
              <a:rPr dirty="0" err="1"/>
              <a:t>Importanteil</a:t>
            </a:r>
            <a:r>
              <a:rPr dirty="0"/>
              <a:t> </a:t>
            </a:r>
            <a:r>
              <a:rPr dirty="0" err="1"/>
              <a:t>bei</a:t>
            </a:r>
            <a:r>
              <a:rPr dirty="0"/>
              <a:t> Biscuits </a:t>
            </a:r>
            <a:r>
              <a:rPr dirty="0" err="1"/>
              <a:t>stieg</a:t>
            </a:r>
            <a:r>
              <a:rPr dirty="0"/>
              <a:t> </a:t>
            </a:r>
            <a:r>
              <a:rPr dirty="0" err="1"/>
              <a:t>zwischen</a:t>
            </a:r>
            <a:r>
              <a:rPr dirty="0"/>
              <a:t> 2005 und 2025 von 30,1 auf 62,8 </a:t>
            </a:r>
            <a:r>
              <a:rPr dirty="0" err="1"/>
              <a:t>Prozent</a:t>
            </a:r>
            <a:r>
              <a:rPr dirty="0"/>
              <a:t>.»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793693"/>
            <a:ext cx="1097280" cy="411480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>
              <a:spcAft>
                <a:spcPts val="900"/>
              </a:spcAft>
              <a:defRPr sz="2000" b="1">
                <a:solidFill>
                  <a:srgbClr val="2A3026"/>
                </a:solidFill>
                <a:latin typeface="Arial"/>
              </a:defRPr>
            </a:pPr>
            <a:r>
              <a:rPr dirty="0"/>
              <a:t>2005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40280" y="2788920"/>
            <a:ext cx="3420770" cy="594360"/>
          </a:xfrm>
          <a:prstGeom prst="roundRect">
            <a:avLst/>
          </a:prstGeom>
          <a:solidFill>
            <a:srgbClr val="6F89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287000" y="2788920"/>
            <a:ext cx="960120" cy="457200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>
              <a:spcAft>
                <a:spcPts val="900"/>
              </a:spcAft>
              <a:defRPr sz="1700" b="1">
                <a:solidFill>
                  <a:srgbClr val="2A3026"/>
                </a:solidFill>
                <a:latin typeface="Arial"/>
              </a:defRPr>
            </a:pPr>
            <a:r>
              <a:t>30,1 %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033" y="3886200"/>
            <a:ext cx="1097280" cy="411480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>
              <a:spcAft>
                <a:spcPts val="900"/>
              </a:spcAft>
              <a:defRPr sz="2000" b="1">
                <a:solidFill>
                  <a:srgbClr val="2A3026"/>
                </a:solidFill>
                <a:latin typeface="Arial"/>
              </a:defRPr>
            </a:pPr>
            <a:r>
              <a:rPr dirty="0"/>
              <a:t>2025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240280" y="3886200"/>
            <a:ext cx="7137022" cy="594360"/>
          </a:xfrm>
          <a:prstGeom prst="roundRect">
            <a:avLst/>
          </a:prstGeom>
          <a:solidFill>
            <a:srgbClr val="6F89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287000" y="3886200"/>
            <a:ext cx="960120" cy="457200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>
              <a:spcAft>
                <a:spcPts val="900"/>
              </a:spcAft>
              <a:defRPr sz="1700" b="1">
                <a:solidFill>
                  <a:srgbClr val="2A3026"/>
                </a:solidFill>
                <a:latin typeface="Arial"/>
              </a:defRPr>
            </a:pPr>
            <a:r>
              <a:t>62,8 %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38033" y="5120640"/>
            <a:ext cx="10241280" cy="822960"/>
          </a:xfrm>
          <a:prstGeom prst="roundRect">
            <a:avLst/>
          </a:prstGeom>
          <a:solidFill>
            <a:srgbClr val="ECF1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43773" y="5255790"/>
            <a:ext cx="9829800" cy="548640"/>
          </a:xfrm>
          <a:prstGeom prst="rect">
            <a:avLst/>
          </a:prstGeom>
          <a:noFill/>
        </p:spPr>
        <p:txBody>
          <a:bodyPr wrap="square" lIns="45720" tIns="36576" rIns="45720">
            <a:spAutoFit/>
          </a:bodyPr>
          <a:lstStyle/>
          <a:p>
            <a:pPr>
              <a:spcAft>
                <a:spcPts val="900"/>
              </a:spcAft>
              <a:defRPr sz="1800" b="1">
                <a:solidFill>
                  <a:srgbClr val="2A3026"/>
                </a:solidFill>
                <a:latin typeface="Arial"/>
              </a:defRPr>
            </a:pPr>
            <a:r>
              <a:rPr dirty="0"/>
              <a:t>«Die </a:t>
            </a:r>
            <a:r>
              <a:rPr dirty="0" err="1"/>
              <a:t>Exportmenge</a:t>
            </a:r>
            <a:r>
              <a:rPr dirty="0"/>
              <a:t> der </a:t>
            </a:r>
            <a:r>
              <a:rPr dirty="0" err="1"/>
              <a:t>Dauerbackwarenindustrie</a:t>
            </a:r>
            <a:r>
              <a:rPr dirty="0"/>
              <a:t> sank </a:t>
            </a:r>
            <a:r>
              <a:rPr dirty="0" err="1"/>
              <a:t>im</a:t>
            </a:r>
            <a:r>
              <a:rPr dirty="0"/>
              <a:t> </a:t>
            </a:r>
            <a:r>
              <a:rPr dirty="0" err="1"/>
              <a:t>selben</a:t>
            </a:r>
            <a:r>
              <a:rPr dirty="0"/>
              <a:t> </a:t>
            </a:r>
            <a:r>
              <a:rPr dirty="0" err="1"/>
              <a:t>Zeitraum</a:t>
            </a:r>
            <a:r>
              <a:rPr dirty="0"/>
              <a:t> um 59,8 </a:t>
            </a:r>
            <a:r>
              <a:rPr dirty="0" err="1"/>
              <a:t>Prozent</a:t>
            </a:r>
            <a:r>
              <a:rPr dirty="0"/>
              <a:t>.»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04441-B24F-D42D-D6E6-509B9C548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DEE2435-A262-C2F7-5AB4-11A2B07797B1}"/>
              </a:ext>
            </a:extLst>
          </p:cNvPr>
          <p:cNvSpPr/>
          <p:nvPr/>
        </p:nvSpPr>
        <p:spPr>
          <a:xfrm>
            <a:off x="822960" y="1207008"/>
            <a:ext cx="10515600" cy="41148"/>
          </a:xfrm>
          <a:prstGeom prst="roundRect">
            <a:avLst/>
          </a:prstGeom>
          <a:solidFill>
            <a:srgbClr val="6F89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3">
            <a:extLst>
              <a:ext uri="{FF2B5EF4-FFF2-40B4-BE49-F238E27FC236}">
                <a16:creationId xmlns:a16="http://schemas.microsoft.com/office/drawing/2014/main" id="{E539EFD6-AEE0-8AE7-9907-D97188BF6730}"/>
              </a:ext>
            </a:extLst>
          </p:cNvPr>
          <p:cNvSpPr txBox="1"/>
          <p:nvPr/>
        </p:nvSpPr>
        <p:spPr>
          <a:xfrm>
            <a:off x="760656" y="1442466"/>
            <a:ext cx="11064240" cy="685800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>
              <a:defRPr sz="2600" b="1">
                <a:solidFill>
                  <a:srgbClr val="718B25"/>
                </a:solidFill>
                <a:latin typeface="Arial"/>
              </a:defRPr>
            </a:pPr>
            <a:r>
              <a:rPr dirty="0" err="1"/>
              <a:t>Entwicklung</a:t>
            </a:r>
            <a:r>
              <a:rPr dirty="0"/>
              <a:t> </a:t>
            </a:r>
            <a:r>
              <a:rPr dirty="0" err="1"/>
              <a:t>Käsemarkt</a:t>
            </a:r>
            <a:r>
              <a:rPr dirty="0"/>
              <a:t> 2006 bis 2025 </a:t>
            </a:r>
            <a:r>
              <a:rPr dirty="0" err="1"/>
              <a:t>im</a:t>
            </a:r>
            <a:r>
              <a:rPr dirty="0"/>
              <a:t> </a:t>
            </a:r>
            <a:r>
              <a:rPr dirty="0" err="1"/>
              <a:t>Überblick</a:t>
            </a:r>
            <a:endParaRPr dirty="0"/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75F7DA31-5274-DB50-F144-2DAC0DCC15ED}"/>
              </a:ext>
            </a:extLst>
          </p:cNvPr>
          <p:cNvSpPr txBox="1"/>
          <p:nvPr/>
        </p:nvSpPr>
        <p:spPr>
          <a:xfrm>
            <a:off x="640080" y="6451092"/>
            <a:ext cx="10058400" cy="228600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>
              <a:defRPr sz="1000" b="0">
                <a:solidFill>
                  <a:srgbClr val="5A5F58"/>
                </a:solidFill>
                <a:latin typeface="Arial"/>
              </a:defRPr>
            </a:pPr>
            <a:r>
              <a:rPr sz="900" dirty="0"/>
              <a:t>Quelle: IGAS, Report </a:t>
            </a:r>
            <a:r>
              <a:rPr sz="900" dirty="0" err="1"/>
              <a:t>Grenzschutz</a:t>
            </a:r>
            <a:r>
              <a:rPr sz="900" dirty="0"/>
              <a:t>, S. 12–13 | </a:t>
            </a:r>
            <a:r>
              <a:rPr sz="900" dirty="0" err="1"/>
              <a:t>Kapitel</a:t>
            </a:r>
            <a:r>
              <a:rPr sz="900" dirty="0"/>
              <a:t> 5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D296FEB7-66DF-8159-2230-F7AA6A35D7D6}"/>
              </a:ext>
            </a:extLst>
          </p:cNvPr>
          <p:cNvSpPr txBox="1"/>
          <p:nvPr/>
        </p:nvSpPr>
        <p:spPr>
          <a:xfrm>
            <a:off x="843804" y="2047882"/>
            <a:ext cx="10881360" cy="777240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>
              <a:defRPr sz="1900" b="0">
                <a:solidFill>
                  <a:srgbClr val="29371C"/>
                </a:solidFill>
                <a:latin typeface="Arial"/>
              </a:defRPr>
            </a:pPr>
            <a:r>
              <a:rPr dirty="0"/>
              <a:t>«Die </a:t>
            </a:r>
            <a:r>
              <a:rPr dirty="0" err="1"/>
              <a:t>Käseproduktion</a:t>
            </a:r>
            <a:r>
              <a:rPr dirty="0"/>
              <a:t> </a:t>
            </a:r>
            <a:r>
              <a:rPr dirty="0" err="1"/>
              <a:t>stieg</a:t>
            </a:r>
            <a:r>
              <a:rPr dirty="0"/>
              <a:t> </a:t>
            </a:r>
            <a:r>
              <a:rPr dirty="0" err="1"/>
              <a:t>zwischen</a:t>
            </a:r>
            <a:r>
              <a:rPr dirty="0"/>
              <a:t> 2006 und 2025 von </a:t>
            </a:r>
            <a:r>
              <a:rPr dirty="0" err="1"/>
              <a:t>rund</a:t>
            </a:r>
            <a:r>
              <a:rPr dirty="0"/>
              <a:t> 170'000 </a:t>
            </a:r>
            <a:r>
              <a:rPr dirty="0" err="1"/>
              <a:t>Tonnen</a:t>
            </a:r>
            <a:r>
              <a:rPr dirty="0"/>
              <a:t> auf </a:t>
            </a:r>
            <a:r>
              <a:rPr dirty="0" err="1"/>
              <a:t>über</a:t>
            </a:r>
            <a:r>
              <a:rPr dirty="0"/>
              <a:t> 210'000 </a:t>
            </a:r>
            <a:r>
              <a:rPr dirty="0" err="1"/>
              <a:t>Tonnen</a:t>
            </a:r>
            <a:r>
              <a:rPr dirty="0"/>
              <a:t> an.»</a:t>
            </a:r>
          </a:p>
        </p:txBody>
      </p:sp>
      <p:sp>
        <p:nvSpPr>
          <p:cNvPr id="18" name="Rounded Rectangle 7">
            <a:extLst>
              <a:ext uri="{FF2B5EF4-FFF2-40B4-BE49-F238E27FC236}">
                <a16:creationId xmlns:a16="http://schemas.microsoft.com/office/drawing/2014/main" id="{CCA34CC0-FEE0-11C7-A95E-8563E8D84B04}"/>
              </a:ext>
            </a:extLst>
          </p:cNvPr>
          <p:cNvSpPr/>
          <p:nvPr/>
        </p:nvSpPr>
        <p:spPr>
          <a:xfrm>
            <a:off x="822960" y="3067259"/>
            <a:ext cx="4206240" cy="2286000"/>
          </a:xfrm>
          <a:prstGeom prst="roundRect">
            <a:avLst/>
          </a:prstGeom>
          <a:solidFill>
            <a:srgbClr val="EEF3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8">
            <a:extLst>
              <a:ext uri="{FF2B5EF4-FFF2-40B4-BE49-F238E27FC236}">
                <a16:creationId xmlns:a16="http://schemas.microsoft.com/office/drawing/2014/main" id="{E688B8DF-04D2-3B1D-5715-954AED93D123}"/>
              </a:ext>
            </a:extLst>
          </p:cNvPr>
          <p:cNvSpPr/>
          <p:nvPr/>
        </p:nvSpPr>
        <p:spPr>
          <a:xfrm>
            <a:off x="7162800" y="3067259"/>
            <a:ext cx="4206240" cy="2286000"/>
          </a:xfrm>
          <a:prstGeom prst="roundRect">
            <a:avLst/>
          </a:prstGeom>
          <a:solidFill>
            <a:srgbClr val="EEF3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9">
            <a:extLst>
              <a:ext uri="{FF2B5EF4-FFF2-40B4-BE49-F238E27FC236}">
                <a16:creationId xmlns:a16="http://schemas.microsoft.com/office/drawing/2014/main" id="{E901AA80-275C-1BCE-5AE5-6AEC530A2BDD}"/>
              </a:ext>
            </a:extLst>
          </p:cNvPr>
          <p:cNvSpPr txBox="1"/>
          <p:nvPr/>
        </p:nvSpPr>
        <p:spPr>
          <a:xfrm>
            <a:off x="1165862" y="3306536"/>
            <a:ext cx="3474720" cy="411480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 algn="ctr">
              <a:defRPr sz="1900" b="1">
                <a:solidFill>
                  <a:srgbClr val="5A5F58"/>
                </a:solidFill>
                <a:latin typeface="Arial"/>
              </a:defRPr>
            </a:pPr>
            <a:r>
              <a:rPr dirty="0"/>
              <a:t>2006</a:t>
            </a: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CABF875D-E78A-1CF2-6B1F-7D6D2BB2BD8B}"/>
              </a:ext>
            </a:extLst>
          </p:cNvPr>
          <p:cNvSpPr txBox="1"/>
          <p:nvPr/>
        </p:nvSpPr>
        <p:spPr>
          <a:xfrm>
            <a:off x="1165862" y="3957292"/>
            <a:ext cx="3749039" cy="640080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 algn="ctr">
              <a:defRPr sz="3100" b="1">
                <a:solidFill>
                  <a:srgbClr val="718B25"/>
                </a:solidFill>
                <a:latin typeface="Arial"/>
              </a:defRPr>
            </a:pPr>
            <a:r>
              <a:rPr dirty="0" err="1"/>
              <a:t>rund</a:t>
            </a:r>
            <a:r>
              <a:rPr dirty="0"/>
              <a:t> 170'000 t</a:t>
            </a:r>
          </a:p>
        </p:txBody>
      </p:sp>
      <p:sp>
        <p:nvSpPr>
          <p:cNvPr id="22" name="TextBox 11">
            <a:extLst>
              <a:ext uri="{FF2B5EF4-FFF2-40B4-BE49-F238E27FC236}">
                <a16:creationId xmlns:a16="http://schemas.microsoft.com/office/drawing/2014/main" id="{E824855E-FD41-2760-82DE-999D6856AE68}"/>
              </a:ext>
            </a:extLst>
          </p:cNvPr>
          <p:cNvSpPr txBox="1"/>
          <p:nvPr/>
        </p:nvSpPr>
        <p:spPr>
          <a:xfrm>
            <a:off x="7315198" y="3273578"/>
            <a:ext cx="3474720" cy="411480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 algn="ctr">
              <a:defRPr sz="1900" b="1">
                <a:solidFill>
                  <a:srgbClr val="5A5F58"/>
                </a:solidFill>
                <a:latin typeface="Arial"/>
              </a:defRPr>
            </a:pPr>
            <a:r>
              <a:rPr dirty="0"/>
              <a:t>2025</a:t>
            </a:r>
          </a:p>
        </p:txBody>
      </p:sp>
      <p:sp>
        <p:nvSpPr>
          <p:cNvPr id="23" name="TextBox 12">
            <a:extLst>
              <a:ext uri="{FF2B5EF4-FFF2-40B4-BE49-F238E27FC236}">
                <a16:creationId xmlns:a16="http://schemas.microsoft.com/office/drawing/2014/main" id="{2653D132-FECC-E74F-BAF2-20CD85D00546}"/>
              </a:ext>
            </a:extLst>
          </p:cNvPr>
          <p:cNvSpPr txBox="1"/>
          <p:nvPr/>
        </p:nvSpPr>
        <p:spPr>
          <a:xfrm>
            <a:off x="7178039" y="3949756"/>
            <a:ext cx="3749039" cy="640080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 algn="ctr">
              <a:defRPr sz="3100" b="1">
                <a:solidFill>
                  <a:srgbClr val="718B25"/>
                </a:solidFill>
                <a:latin typeface="Arial"/>
              </a:defRPr>
            </a:pPr>
            <a:r>
              <a:rPr dirty="0" err="1"/>
              <a:t>über</a:t>
            </a:r>
            <a:r>
              <a:rPr dirty="0"/>
              <a:t> 210'000 t</a:t>
            </a:r>
          </a:p>
        </p:txBody>
      </p:sp>
      <p:sp>
        <p:nvSpPr>
          <p:cNvPr id="24" name="TextBox 13">
            <a:extLst>
              <a:ext uri="{FF2B5EF4-FFF2-40B4-BE49-F238E27FC236}">
                <a16:creationId xmlns:a16="http://schemas.microsoft.com/office/drawing/2014/main" id="{AD021F0C-11B4-A368-F724-D5AFD3CD380B}"/>
              </a:ext>
            </a:extLst>
          </p:cNvPr>
          <p:cNvSpPr txBox="1"/>
          <p:nvPr/>
        </p:nvSpPr>
        <p:spPr>
          <a:xfrm>
            <a:off x="5509260" y="3785616"/>
            <a:ext cx="1005840" cy="685800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 algn="ctr">
              <a:defRPr sz="3800" b="1">
                <a:solidFill>
                  <a:srgbClr val="718B25"/>
                </a:solidFill>
                <a:latin typeface="Arial"/>
              </a:defRPr>
            </a:pPr>
            <a:r>
              <a:rPr dirty="0"/>
              <a:t>→</a:t>
            </a:r>
          </a:p>
        </p:txBody>
      </p:sp>
      <p:sp>
        <p:nvSpPr>
          <p:cNvPr id="25" name="TextBox 14">
            <a:extLst>
              <a:ext uri="{FF2B5EF4-FFF2-40B4-BE49-F238E27FC236}">
                <a16:creationId xmlns:a16="http://schemas.microsoft.com/office/drawing/2014/main" id="{AA470885-A10B-C421-1B5F-8717CD093708}"/>
              </a:ext>
            </a:extLst>
          </p:cNvPr>
          <p:cNvSpPr txBox="1"/>
          <p:nvPr/>
        </p:nvSpPr>
        <p:spPr>
          <a:xfrm>
            <a:off x="640080" y="5596128"/>
            <a:ext cx="10789920" cy="777240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>
              <a:defRPr sz="1700" b="0">
                <a:solidFill>
                  <a:srgbClr val="29371C"/>
                </a:solidFill>
                <a:latin typeface="Arial"/>
              </a:defRPr>
            </a:pPr>
            <a:r>
              <a:t>«Die Käseexporte (Zolltariflinie 0406) stiegen zwischen 2012 und 2025 von 62'000 auf rund 76'800 Tonnen.»</a:t>
            </a:r>
          </a:p>
        </p:txBody>
      </p:sp>
    </p:spTree>
    <p:extLst>
      <p:ext uri="{BB962C8B-B14F-4D97-AF65-F5344CB8AC3E}">
        <p14:creationId xmlns:p14="http://schemas.microsoft.com/office/powerpoint/2010/main" val="3442787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7251F-EBAF-C6C4-0FFD-A8C330330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367BD3B-1B69-F6AD-D900-3FDB336C9CE3}"/>
              </a:ext>
            </a:extLst>
          </p:cNvPr>
          <p:cNvSpPr/>
          <p:nvPr/>
        </p:nvSpPr>
        <p:spPr>
          <a:xfrm>
            <a:off x="822960" y="1207008"/>
            <a:ext cx="10515600" cy="41148"/>
          </a:xfrm>
          <a:prstGeom prst="roundRect">
            <a:avLst/>
          </a:prstGeom>
          <a:solidFill>
            <a:srgbClr val="6F89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350489CF-50AC-8AB2-35AB-42E4916AC537}"/>
              </a:ext>
            </a:extLst>
          </p:cNvPr>
          <p:cNvSpPr txBox="1"/>
          <p:nvPr/>
        </p:nvSpPr>
        <p:spPr>
          <a:xfrm>
            <a:off x="777240" y="1359190"/>
            <a:ext cx="10561320" cy="892552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>
              <a:defRPr sz="2600" b="1">
                <a:solidFill>
                  <a:srgbClr val="718B25"/>
                </a:solidFill>
                <a:latin typeface="Arial"/>
              </a:defRPr>
            </a:pPr>
            <a:r>
              <a:rPr dirty="0" err="1"/>
              <a:t>Differenzierung</a:t>
            </a:r>
            <a:r>
              <a:rPr dirty="0"/>
              <a:t> und </a:t>
            </a:r>
            <a:r>
              <a:rPr dirty="0" err="1"/>
              <a:t>Spezialisierung</a:t>
            </a:r>
            <a:r>
              <a:rPr dirty="0"/>
              <a:t> der </a:t>
            </a:r>
            <a:r>
              <a:rPr dirty="0" err="1"/>
              <a:t>inländischen</a:t>
            </a:r>
            <a:r>
              <a:rPr dirty="0"/>
              <a:t> </a:t>
            </a:r>
            <a:r>
              <a:rPr dirty="0" err="1"/>
              <a:t>Käseproduktion</a:t>
            </a:r>
            <a:endParaRPr dirty="0"/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55D667B9-9890-7A05-259D-47E2271A38D9}"/>
              </a:ext>
            </a:extLst>
          </p:cNvPr>
          <p:cNvSpPr txBox="1"/>
          <p:nvPr/>
        </p:nvSpPr>
        <p:spPr>
          <a:xfrm>
            <a:off x="777240" y="6455664"/>
            <a:ext cx="10058400" cy="215444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>
              <a:defRPr sz="1000" b="0">
                <a:solidFill>
                  <a:srgbClr val="5A5F58"/>
                </a:solidFill>
                <a:latin typeface="Arial"/>
              </a:defRPr>
            </a:pPr>
            <a:r>
              <a:rPr sz="800" dirty="0"/>
              <a:t>Quelle: IGAS, Report </a:t>
            </a:r>
            <a:r>
              <a:rPr sz="800" dirty="0" err="1"/>
              <a:t>Grenzschutz</a:t>
            </a:r>
            <a:r>
              <a:rPr sz="800" dirty="0"/>
              <a:t>, S. 13–14 | </a:t>
            </a:r>
            <a:r>
              <a:rPr sz="800" dirty="0" err="1"/>
              <a:t>Kapitel</a:t>
            </a:r>
            <a:r>
              <a:rPr sz="800" dirty="0"/>
              <a:t> 5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9EE4B5A8-A1DC-D17A-D9FF-8219EC37940F}"/>
              </a:ext>
            </a:extLst>
          </p:cNvPr>
          <p:cNvSpPr txBox="1"/>
          <p:nvPr/>
        </p:nvSpPr>
        <p:spPr>
          <a:xfrm>
            <a:off x="822960" y="2361111"/>
            <a:ext cx="10881360" cy="914400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>
              <a:defRPr sz="2000" b="0">
                <a:solidFill>
                  <a:srgbClr val="29371C"/>
                </a:solidFill>
                <a:latin typeface="Arial"/>
              </a:defRPr>
            </a:pPr>
            <a:r>
              <a:rPr dirty="0"/>
              <a:t>«Die Schweiz </a:t>
            </a:r>
            <a:r>
              <a:rPr dirty="0" err="1"/>
              <a:t>exportiert</a:t>
            </a:r>
            <a:r>
              <a:rPr dirty="0"/>
              <a:t> </a:t>
            </a:r>
            <a:r>
              <a:rPr dirty="0" err="1"/>
              <a:t>vorwiegend</a:t>
            </a:r>
            <a:r>
              <a:rPr dirty="0"/>
              <a:t> </a:t>
            </a:r>
            <a:r>
              <a:rPr dirty="0" err="1"/>
              <a:t>höherpreisige</a:t>
            </a:r>
            <a:r>
              <a:rPr dirty="0"/>
              <a:t> </a:t>
            </a:r>
            <a:r>
              <a:rPr dirty="0" err="1"/>
              <a:t>Spezialitätenkäse</a:t>
            </a:r>
            <a:r>
              <a:rPr dirty="0"/>
              <a:t> und </a:t>
            </a:r>
            <a:r>
              <a:rPr dirty="0" err="1"/>
              <a:t>importiert</a:t>
            </a:r>
            <a:r>
              <a:rPr dirty="0"/>
              <a:t> </a:t>
            </a:r>
            <a:r>
              <a:rPr dirty="0" err="1"/>
              <a:t>zunehmend</a:t>
            </a:r>
            <a:r>
              <a:rPr dirty="0"/>
              <a:t> </a:t>
            </a:r>
            <a:r>
              <a:rPr dirty="0" err="1"/>
              <a:t>günstigere</a:t>
            </a:r>
            <a:r>
              <a:rPr dirty="0"/>
              <a:t> </a:t>
            </a:r>
            <a:r>
              <a:rPr dirty="0" err="1"/>
              <a:t>Standardprodukte</a:t>
            </a:r>
            <a:r>
              <a:rPr dirty="0"/>
              <a:t>.»</a:t>
            </a:r>
          </a:p>
        </p:txBody>
      </p:sp>
      <p:sp>
        <p:nvSpPr>
          <p:cNvPr id="18" name="Rounded Rectangle 7">
            <a:extLst>
              <a:ext uri="{FF2B5EF4-FFF2-40B4-BE49-F238E27FC236}">
                <a16:creationId xmlns:a16="http://schemas.microsoft.com/office/drawing/2014/main" id="{33CA1EF6-C739-E3C0-7F7D-B94AB242AD75}"/>
              </a:ext>
            </a:extLst>
          </p:cNvPr>
          <p:cNvSpPr/>
          <p:nvPr/>
        </p:nvSpPr>
        <p:spPr>
          <a:xfrm>
            <a:off x="822960" y="3193869"/>
            <a:ext cx="4983480" cy="1920240"/>
          </a:xfrm>
          <a:prstGeom prst="roundRect">
            <a:avLst/>
          </a:prstGeom>
          <a:solidFill>
            <a:srgbClr val="EEF3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8">
            <a:extLst>
              <a:ext uri="{FF2B5EF4-FFF2-40B4-BE49-F238E27FC236}">
                <a16:creationId xmlns:a16="http://schemas.microsoft.com/office/drawing/2014/main" id="{C5778577-83BA-C14C-E054-443F0D77DD34}"/>
              </a:ext>
            </a:extLst>
          </p:cNvPr>
          <p:cNvSpPr/>
          <p:nvPr/>
        </p:nvSpPr>
        <p:spPr>
          <a:xfrm>
            <a:off x="6423660" y="3200400"/>
            <a:ext cx="4983480" cy="1920240"/>
          </a:xfrm>
          <a:prstGeom prst="roundRect">
            <a:avLst/>
          </a:prstGeom>
          <a:solidFill>
            <a:srgbClr val="EEF3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9">
            <a:extLst>
              <a:ext uri="{FF2B5EF4-FFF2-40B4-BE49-F238E27FC236}">
                <a16:creationId xmlns:a16="http://schemas.microsoft.com/office/drawing/2014/main" id="{C4FBD8F6-B462-D097-0BA0-D436D1008333}"/>
              </a:ext>
            </a:extLst>
          </p:cNvPr>
          <p:cNvSpPr txBox="1"/>
          <p:nvPr/>
        </p:nvSpPr>
        <p:spPr>
          <a:xfrm>
            <a:off x="915405" y="3611880"/>
            <a:ext cx="4480560" cy="411480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 algn="ctr">
              <a:defRPr sz="1800" b="1">
                <a:solidFill>
                  <a:srgbClr val="5A5F58"/>
                </a:solidFill>
                <a:latin typeface="Arial"/>
              </a:defRPr>
            </a:pPr>
            <a:r>
              <a:rPr dirty="0" err="1"/>
              <a:t>Exporte</a:t>
            </a:r>
            <a:r>
              <a:rPr dirty="0"/>
              <a:t> 2025</a:t>
            </a: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9397C7F4-BDF3-7BB4-2AA9-77285D0BE161}"/>
              </a:ext>
            </a:extLst>
          </p:cNvPr>
          <p:cNvSpPr txBox="1"/>
          <p:nvPr/>
        </p:nvSpPr>
        <p:spPr>
          <a:xfrm>
            <a:off x="1074420" y="4183380"/>
            <a:ext cx="4480560" cy="594360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 algn="ctr">
              <a:defRPr sz="2900" b="1">
                <a:solidFill>
                  <a:srgbClr val="718B25"/>
                </a:solidFill>
                <a:latin typeface="Arial"/>
              </a:defRPr>
            </a:pPr>
            <a:r>
              <a:rPr dirty="0"/>
              <a:t>704 Mio. CHF</a:t>
            </a:r>
          </a:p>
        </p:txBody>
      </p:sp>
      <p:sp>
        <p:nvSpPr>
          <p:cNvPr id="22" name="TextBox 11">
            <a:extLst>
              <a:ext uri="{FF2B5EF4-FFF2-40B4-BE49-F238E27FC236}">
                <a16:creationId xmlns:a16="http://schemas.microsoft.com/office/drawing/2014/main" id="{D3CF567C-9FA0-2381-D25E-B27C5F911B12}"/>
              </a:ext>
            </a:extLst>
          </p:cNvPr>
          <p:cNvSpPr txBox="1"/>
          <p:nvPr/>
        </p:nvSpPr>
        <p:spPr>
          <a:xfrm>
            <a:off x="6478507" y="3523053"/>
            <a:ext cx="4480560" cy="411480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 algn="ctr">
              <a:defRPr sz="1800" b="1">
                <a:solidFill>
                  <a:srgbClr val="5A5F58"/>
                </a:solidFill>
                <a:latin typeface="Arial"/>
              </a:defRPr>
            </a:pPr>
            <a:r>
              <a:rPr dirty="0" err="1"/>
              <a:t>Importe</a:t>
            </a:r>
            <a:r>
              <a:rPr dirty="0"/>
              <a:t> 2025</a:t>
            </a:r>
          </a:p>
        </p:txBody>
      </p:sp>
      <p:sp>
        <p:nvSpPr>
          <p:cNvPr id="23" name="TextBox 12">
            <a:extLst>
              <a:ext uri="{FF2B5EF4-FFF2-40B4-BE49-F238E27FC236}">
                <a16:creationId xmlns:a16="http://schemas.microsoft.com/office/drawing/2014/main" id="{54E39516-86B6-3064-6064-7B3ACF57C341}"/>
              </a:ext>
            </a:extLst>
          </p:cNvPr>
          <p:cNvSpPr txBox="1"/>
          <p:nvPr/>
        </p:nvSpPr>
        <p:spPr>
          <a:xfrm>
            <a:off x="6637020" y="4153989"/>
            <a:ext cx="4480560" cy="594360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 algn="ctr">
              <a:defRPr sz="2900" b="1">
                <a:solidFill>
                  <a:srgbClr val="718B25"/>
                </a:solidFill>
                <a:latin typeface="Arial"/>
              </a:defRPr>
            </a:pPr>
            <a:r>
              <a:rPr dirty="0"/>
              <a:t>575 Mio. CHF</a:t>
            </a:r>
          </a:p>
        </p:txBody>
      </p:sp>
      <p:sp>
        <p:nvSpPr>
          <p:cNvPr id="24" name="TextBox 13">
            <a:extLst>
              <a:ext uri="{FF2B5EF4-FFF2-40B4-BE49-F238E27FC236}">
                <a16:creationId xmlns:a16="http://schemas.microsoft.com/office/drawing/2014/main" id="{86548F9A-2386-C124-C6BD-B032A230F603}"/>
              </a:ext>
            </a:extLst>
          </p:cNvPr>
          <p:cNvSpPr txBox="1"/>
          <p:nvPr/>
        </p:nvSpPr>
        <p:spPr>
          <a:xfrm>
            <a:off x="777240" y="5202936"/>
            <a:ext cx="10698480" cy="548640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>
              <a:defRPr sz="2100" b="1">
                <a:solidFill>
                  <a:srgbClr val="718B25"/>
                </a:solidFill>
                <a:latin typeface="Arial"/>
              </a:defRPr>
            </a:pPr>
            <a:r>
              <a:rPr dirty="0"/>
              <a:t>«Der </a:t>
            </a:r>
            <a:r>
              <a:rPr dirty="0" err="1"/>
              <a:t>Preiswettbewerb</a:t>
            </a:r>
            <a:r>
              <a:rPr dirty="0"/>
              <a:t> </a:t>
            </a:r>
            <a:r>
              <a:rPr dirty="0" err="1"/>
              <a:t>nach</a:t>
            </a:r>
            <a:r>
              <a:rPr dirty="0"/>
              <a:t> </a:t>
            </a:r>
            <a:r>
              <a:rPr dirty="0" err="1"/>
              <a:t>unten</a:t>
            </a:r>
            <a:r>
              <a:rPr dirty="0"/>
              <a:t> </a:t>
            </a:r>
            <a:r>
              <a:rPr dirty="0" err="1"/>
              <a:t>blieb</a:t>
            </a:r>
            <a:r>
              <a:rPr dirty="0"/>
              <a:t> </a:t>
            </a:r>
            <a:r>
              <a:rPr dirty="0" err="1"/>
              <a:t>aus.</a:t>
            </a:r>
            <a:r>
              <a:rPr dirty="0"/>
              <a:t>»</a:t>
            </a:r>
          </a:p>
        </p:txBody>
      </p:sp>
      <p:sp>
        <p:nvSpPr>
          <p:cNvPr id="25" name="TextBox 14">
            <a:extLst>
              <a:ext uri="{FF2B5EF4-FFF2-40B4-BE49-F238E27FC236}">
                <a16:creationId xmlns:a16="http://schemas.microsoft.com/office/drawing/2014/main" id="{850F47EB-8983-1800-1C08-B7632B743090}"/>
              </a:ext>
            </a:extLst>
          </p:cNvPr>
          <p:cNvSpPr txBox="1"/>
          <p:nvPr/>
        </p:nvSpPr>
        <p:spPr>
          <a:xfrm>
            <a:off x="777240" y="5779008"/>
            <a:ext cx="10698480" cy="685800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>
              <a:defRPr sz="1500" b="0">
                <a:solidFill>
                  <a:srgbClr val="29371C"/>
                </a:solidFill>
                <a:latin typeface="Arial"/>
              </a:defRPr>
            </a:pPr>
            <a:r>
              <a:rPr dirty="0"/>
              <a:t>«</a:t>
            </a:r>
            <a:r>
              <a:rPr dirty="0" err="1"/>
              <a:t>Wertmässig</a:t>
            </a:r>
            <a:r>
              <a:rPr dirty="0"/>
              <a:t> </a:t>
            </a:r>
            <a:r>
              <a:rPr dirty="0" err="1"/>
              <a:t>blieb</a:t>
            </a:r>
            <a:r>
              <a:rPr dirty="0"/>
              <a:t> die </a:t>
            </a:r>
            <a:r>
              <a:rPr dirty="0" err="1"/>
              <a:t>Handelsbilanz</a:t>
            </a:r>
            <a:r>
              <a:rPr dirty="0"/>
              <a:t> </a:t>
            </a:r>
            <a:r>
              <a:rPr dirty="0" err="1"/>
              <a:t>positiv</a:t>
            </a:r>
            <a:r>
              <a:rPr dirty="0"/>
              <a:t> – </a:t>
            </a:r>
            <a:r>
              <a:rPr dirty="0" err="1"/>
              <a:t>mit</a:t>
            </a:r>
            <a:r>
              <a:rPr dirty="0"/>
              <a:t> </a:t>
            </a:r>
            <a:r>
              <a:rPr dirty="0" err="1"/>
              <a:t>einem</a:t>
            </a:r>
            <a:r>
              <a:rPr dirty="0"/>
              <a:t> </a:t>
            </a:r>
            <a:r>
              <a:rPr dirty="0" err="1"/>
              <a:t>Überschuss</a:t>
            </a:r>
            <a:r>
              <a:rPr dirty="0"/>
              <a:t> </a:t>
            </a:r>
            <a:r>
              <a:rPr dirty="0" err="1"/>
              <a:t>zugunsten</a:t>
            </a:r>
            <a:r>
              <a:rPr dirty="0"/>
              <a:t> der Schweiz von </a:t>
            </a:r>
            <a:r>
              <a:rPr dirty="0" err="1"/>
              <a:t>knapp</a:t>
            </a:r>
            <a:r>
              <a:rPr dirty="0"/>
              <a:t> 200 </a:t>
            </a:r>
            <a:r>
              <a:rPr dirty="0" err="1"/>
              <a:t>Millionen</a:t>
            </a:r>
            <a:r>
              <a:rPr dirty="0"/>
              <a:t> Franken.» (2022)</a:t>
            </a:r>
          </a:p>
        </p:txBody>
      </p:sp>
    </p:spTree>
    <p:extLst>
      <p:ext uri="{BB962C8B-B14F-4D97-AF65-F5344CB8AC3E}">
        <p14:creationId xmlns:p14="http://schemas.microsoft.com/office/powerpoint/2010/main" val="251124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603</Words>
  <Application>Microsoft Office PowerPoint</Application>
  <PresentationFormat>Breitbild</PresentationFormat>
  <Paragraphs>66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4" baseType="lpstr">
      <vt:lpstr>Arial</vt:lpstr>
      <vt:lpstr>Calibri</vt:lpstr>
      <vt:lpstr>IBM Plex Sans</vt:lpstr>
      <vt:lpstr>IBM Plex Sans Condensed SemiBol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pluswert gmbh</dc:creator>
  <cp:lastModifiedBy>Christof Dietler</cp:lastModifiedBy>
  <cp:revision>26</cp:revision>
  <dcterms:created xsi:type="dcterms:W3CDTF">2020-01-13T14:49:20Z</dcterms:created>
  <dcterms:modified xsi:type="dcterms:W3CDTF">2026-10-26T16:54:43Z</dcterms:modified>
</cp:coreProperties>
</file>